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77"/>
  </p:notesMasterIdLst>
  <p:handoutMasterIdLst>
    <p:handoutMasterId r:id="rId78"/>
  </p:handoutMasterIdLst>
  <p:sldIdLst>
    <p:sldId id="256" r:id="rId2"/>
    <p:sldId id="361" r:id="rId3"/>
    <p:sldId id="292" r:id="rId4"/>
    <p:sldId id="360" r:id="rId5"/>
    <p:sldId id="355" r:id="rId6"/>
    <p:sldId id="356" r:id="rId7"/>
    <p:sldId id="357" r:id="rId8"/>
    <p:sldId id="359" r:id="rId9"/>
    <p:sldId id="358" r:id="rId10"/>
    <p:sldId id="362" r:id="rId11"/>
    <p:sldId id="295" r:id="rId12"/>
    <p:sldId id="296" r:id="rId13"/>
    <p:sldId id="297" r:id="rId14"/>
    <p:sldId id="300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313" r:id="rId23"/>
    <p:sldId id="293" r:id="rId24"/>
    <p:sldId id="312" r:id="rId25"/>
    <p:sldId id="311" r:id="rId26"/>
    <p:sldId id="294" r:id="rId27"/>
    <p:sldId id="257" r:id="rId28"/>
    <p:sldId id="307" r:id="rId29"/>
    <p:sldId id="289" r:id="rId30"/>
    <p:sldId id="290" r:id="rId31"/>
    <p:sldId id="308" r:id="rId32"/>
    <p:sldId id="309" r:id="rId33"/>
    <p:sldId id="314" r:id="rId34"/>
    <p:sldId id="315" r:id="rId35"/>
    <p:sldId id="310" r:id="rId36"/>
    <p:sldId id="323" r:id="rId37"/>
    <p:sldId id="324" r:id="rId38"/>
    <p:sldId id="316" r:id="rId39"/>
    <p:sldId id="328" r:id="rId40"/>
    <p:sldId id="319" r:id="rId41"/>
    <p:sldId id="320" r:id="rId42"/>
    <p:sldId id="326" r:id="rId43"/>
    <p:sldId id="321" r:id="rId44"/>
    <p:sldId id="322" r:id="rId45"/>
    <p:sldId id="258" r:id="rId46"/>
    <p:sldId id="327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64" r:id="rId55"/>
    <p:sldId id="365" r:id="rId56"/>
    <p:sldId id="366" r:id="rId57"/>
    <p:sldId id="363" r:id="rId58"/>
    <p:sldId id="369" r:id="rId59"/>
    <p:sldId id="339" r:id="rId60"/>
    <p:sldId id="340" r:id="rId61"/>
    <p:sldId id="341" r:id="rId62"/>
    <p:sldId id="342" r:id="rId63"/>
    <p:sldId id="343" r:id="rId64"/>
    <p:sldId id="368" r:id="rId65"/>
    <p:sldId id="345" r:id="rId66"/>
    <p:sldId id="367" r:id="rId67"/>
    <p:sldId id="346" r:id="rId68"/>
    <p:sldId id="347" r:id="rId69"/>
    <p:sldId id="348" r:id="rId70"/>
    <p:sldId id="349" r:id="rId71"/>
    <p:sldId id="331" r:id="rId72"/>
    <p:sldId id="350" r:id="rId73"/>
    <p:sldId id="352" r:id="rId74"/>
    <p:sldId id="353" r:id="rId75"/>
    <p:sldId id="354" r:id="rId76"/>
  </p:sldIdLst>
  <p:sldSz cx="24385588" cy="13717588"/>
  <p:notesSz cx="6858000" cy="9144000"/>
  <p:defaultTextStyle>
    <a:defPPr>
      <a:defRPr lang="ru-RU"/>
    </a:defPPr>
    <a:lvl1pPr marL="0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20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41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861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481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02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722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342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8963" algn="l" defTabSz="2177241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33F"/>
    <a:srgbClr val="349845"/>
    <a:srgbClr val="15F7F2"/>
    <a:srgbClr val="FF9908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9886" autoAdjust="0"/>
  </p:normalViewPr>
  <p:slideViewPr>
    <p:cSldViewPr snapToObjects="1">
      <p:cViewPr varScale="1">
        <p:scale>
          <a:sx n="58" d="100"/>
          <a:sy n="58" d="100"/>
        </p:scale>
        <p:origin x="-330" y="-10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7680"/>
    </p:cViewPr>
  </p:sorterViewPr>
  <p:notesViewPr>
    <p:cSldViewPr snapToObjects="1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639-6580-4FF4-BE2B-52A87B5B50D3}" type="datetimeFigureOut">
              <a:rPr lang="ru-RU" smtClean="0"/>
              <a:t>20.03.2019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27D09-B22A-4241-8551-13B472770F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D845-D8FE-4BF8-B456-D119ED589BB5}" type="datetimeFigureOut">
              <a:rPr lang="ru-RU" smtClean="0"/>
              <a:t>20.03.2019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D0C1-D942-453E-BAD7-B1191974A3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24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1825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3650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5475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7300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9125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70950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82775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94600" algn="l" defTabSz="122365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6D0C1-D942-453E-BAD7-B1191974A33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2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6D0C1-D942-453E-BAD7-B1191974A33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2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хожее изображение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" y="504909"/>
            <a:ext cx="24247332" cy="1270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1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и блок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93" y="3666656"/>
            <a:ext cx="1390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1" y="2031845"/>
            <a:ext cx="15144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3290055"/>
            <a:ext cx="1085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5145188"/>
            <a:ext cx="1028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8" y="5168117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9" y="8150604"/>
            <a:ext cx="1072130" cy="13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8" y="8371064"/>
            <a:ext cx="99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4" y="9911281"/>
            <a:ext cx="990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6657421"/>
            <a:ext cx="9810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81" y="377984"/>
            <a:ext cx="12096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/>
          <p:cNvSpPr/>
          <p:nvPr userDrawn="1"/>
        </p:nvSpPr>
        <p:spPr>
          <a:xfrm>
            <a:off x="3064272" y="234058"/>
            <a:ext cx="21081850" cy="151388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3551713" y="522688"/>
            <a:ext cx="20179427" cy="80970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6000" b="1" i="1" baseline="0">
                <a:solidFill>
                  <a:srgbClr val="6DB33F"/>
                </a:solidFill>
              </a:defRPr>
            </a:lvl1pPr>
          </a:lstStyle>
          <a:p>
            <a:pPr lvl="0"/>
            <a:r>
              <a:rPr lang="ru-RU" dirty="0" smtClean="0"/>
              <a:t>Введите текст описания слайда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81" y="6993428"/>
            <a:ext cx="1285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" y="12259469"/>
            <a:ext cx="1304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" y="11299689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18" y="10034450"/>
            <a:ext cx="1066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 userDrawn="1"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" y="17939"/>
            <a:ext cx="1333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1739722"/>
            <a:ext cx="1162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6" y="11526384"/>
            <a:ext cx="1114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3064273" y="1978506"/>
            <a:ext cx="21081850" cy="113610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Текст 11"/>
          <p:cNvSpPr>
            <a:spLocks noGrp="1"/>
          </p:cNvSpPr>
          <p:nvPr>
            <p:ph type="body" sz="quarter" idx="11"/>
          </p:nvPr>
        </p:nvSpPr>
        <p:spPr>
          <a:xfrm>
            <a:off x="3127971" y="2031844"/>
            <a:ext cx="20954453" cy="111960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7200" b="0">
                <a:solidFill>
                  <a:srgbClr val="6DB33F"/>
                </a:solidFill>
              </a:defRPr>
            </a:lvl1pPr>
            <a:lvl2pPr marL="457200" indent="0">
              <a:buNone/>
              <a:defRPr sz="7200" b="0">
                <a:solidFill>
                  <a:srgbClr val="6DB33F"/>
                </a:solidFill>
              </a:defRPr>
            </a:lvl2pPr>
            <a:lvl3pPr marL="914400" indent="0">
              <a:buNone/>
              <a:defRPr sz="7200" b="0">
                <a:solidFill>
                  <a:srgbClr val="6DB33F"/>
                </a:solidFill>
              </a:defRPr>
            </a:lvl3pPr>
            <a:lvl4pPr marL="1371600" indent="0">
              <a:buNone/>
              <a:defRPr sz="7200" b="0">
                <a:solidFill>
                  <a:srgbClr val="6DB33F"/>
                </a:solidFill>
              </a:defRPr>
            </a:lvl4pPr>
            <a:lvl5pPr marL="1828800" indent="0">
              <a:buNone/>
              <a:defRPr sz="7200" b="0">
                <a:solidFill>
                  <a:srgbClr val="6DB33F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77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и блок граф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93" y="3666656"/>
            <a:ext cx="1390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1" y="2031845"/>
            <a:ext cx="15144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3290055"/>
            <a:ext cx="1085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5145188"/>
            <a:ext cx="1028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8" y="5168117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9" y="8150604"/>
            <a:ext cx="1072130" cy="13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8" y="8371064"/>
            <a:ext cx="99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4" y="9911281"/>
            <a:ext cx="990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6657421"/>
            <a:ext cx="9810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81" y="377984"/>
            <a:ext cx="12096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/>
          <p:cNvSpPr/>
          <p:nvPr userDrawn="1"/>
        </p:nvSpPr>
        <p:spPr>
          <a:xfrm>
            <a:off x="3064272" y="234058"/>
            <a:ext cx="21081850" cy="151388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3551713" y="522688"/>
            <a:ext cx="20179427" cy="80970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6000" b="1" i="1" baseline="0">
                <a:solidFill>
                  <a:srgbClr val="6DB33F"/>
                </a:solidFill>
              </a:defRPr>
            </a:lvl1pPr>
          </a:lstStyle>
          <a:p>
            <a:pPr lvl="0"/>
            <a:r>
              <a:rPr lang="ru-RU" dirty="0" smtClean="0"/>
              <a:t>Введите текст описания слайда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81" y="6993428"/>
            <a:ext cx="1285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" y="12259469"/>
            <a:ext cx="1304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" y="11299689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18" y="10034450"/>
            <a:ext cx="1066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 userDrawn="1"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" y="17939"/>
            <a:ext cx="1333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1739722"/>
            <a:ext cx="1162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6" y="11526384"/>
            <a:ext cx="1114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3064273" y="2031845"/>
            <a:ext cx="21081850" cy="113610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6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93" y="3666656"/>
            <a:ext cx="1390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1" y="2031845"/>
            <a:ext cx="15144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3290055"/>
            <a:ext cx="1085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5145188"/>
            <a:ext cx="1028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8" y="5168117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9" y="8150604"/>
            <a:ext cx="1072130" cy="13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8" y="8371064"/>
            <a:ext cx="99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4" y="9911281"/>
            <a:ext cx="990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6657421"/>
            <a:ext cx="9810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81" y="377984"/>
            <a:ext cx="12096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/>
          <p:cNvSpPr/>
          <p:nvPr userDrawn="1"/>
        </p:nvSpPr>
        <p:spPr>
          <a:xfrm>
            <a:off x="3064272" y="234058"/>
            <a:ext cx="21081850" cy="151388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3551713" y="522688"/>
            <a:ext cx="20179427" cy="809701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6000" b="1" i="1" baseline="0">
                <a:solidFill>
                  <a:srgbClr val="6DB33F"/>
                </a:solidFill>
              </a:defRPr>
            </a:lvl1pPr>
          </a:lstStyle>
          <a:p>
            <a:pPr lvl="0"/>
            <a:r>
              <a:rPr lang="ru-RU" dirty="0" smtClean="0"/>
              <a:t>Введите текст описания слайда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81" y="6993428"/>
            <a:ext cx="1285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" y="12259469"/>
            <a:ext cx="1304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" y="11299689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18" y="10034450"/>
            <a:ext cx="1066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 userDrawn="1"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" y="17939"/>
            <a:ext cx="1333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1739722"/>
            <a:ext cx="1162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6" y="11526384"/>
            <a:ext cx="1114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45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93" y="3666656"/>
            <a:ext cx="1390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1" y="2031845"/>
            <a:ext cx="15144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3290055"/>
            <a:ext cx="1085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5145188"/>
            <a:ext cx="1028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8" y="5168117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9" y="8150604"/>
            <a:ext cx="1072130" cy="13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8" y="8371064"/>
            <a:ext cx="99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4" y="9911281"/>
            <a:ext cx="990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6657421"/>
            <a:ext cx="9810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81" y="377984"/>
            <a:ext cx="12096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81" y="6993428"/>
            <a:ext cx="1285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" y="12259469"/>
            <a:ext cx="1304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" y="11299689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18" y="10034450"/>
            <a:ext cx="1066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 userDrawn="1"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" y="17939"/>
            <a:ext cx="1333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1739722"/>
            <a:ext cx="1162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6" y="11526384"/>
            <a:ext cx="1114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2831624" y="270794"/>
            <a:ext cx="21312000" cy="1317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66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93" y="3666656"/>
            <a:ext cx="13906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1" y="2031845"/>
            <a:ext cx="15144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" y="3290055"/>
            <a:ext cx="1085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5145188"/>
            <a:ext cx="1028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68" y="5168117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9" y="8150604"/>
            <a:ext cx="1072130" cy="135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 userDrawn="1"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8" y="8371064"/>
            <a:ext cx="99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 userDrawn="1"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4" y="9911281"/>
            <a:ext cx="990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6657421"/>
            <a:ext cx="9810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81" y="377984"/>
            <a:ext cx="12096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81" y="6993428"/>
            <a:ext cx="1285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" y="12259469"/>
            <a:ext cx="1304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4" y="11299689"/>
            <a:ext cx="60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18" y="10034450"/>
            <a:ext cx="10668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 userDrawn="1"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" y="17939"/>
            <a:ext cx="13335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1739722"/>
            <a:ext cx="1162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6" y="11526384"/>
            <a:ext cx="1114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66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718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7188" cy="905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19200" y="12714288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B7624-96ED-460E-94A4-AB690E311EDE}" type="datetimeFigureOut">
              <a:rPr lang="ru-RU" smtClean="0"/>
              <a:t>20.03.2019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8331200" y="12714288"/>
            <a:ext cx="77231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7476788" y="12714288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11135-C46B-48A1-A2E7-09DF09FF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1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4" r:id="rId2"/>
    <p:sldLayoutId id="2147483694" r:id="rId3"/>
    <p:sldLayoutId id="2147483696" r:id="rId4"/>
    <p:sldLayoutId id="2147483695" r:id="rId5"/>
    <p:sldLayoutId id="2147483697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38772" y="8298974"/>
            <a:ext cx="77951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rgbClr val="6DB33F"/>
                </a:solidFill>
              </a:rPr>
              <a:t>c</a:t>
            </a:r>
            <a:r>
              <a:rPr lang="en-US" sz="28700" b="1" dirty="0" smtClean="0">
                <a:solidFill>
                  <a:srgbClr val="6DB33F"/>
                </a:solidFill>
              </a:rPr>
              <a:t>ore</a:t>
            </a:r>
            <a:endParaRPr lang="ru-RU" sz="7200" b="1" dirty="0">
              <a:solidFill>
                <a:srgbClr val="6DB3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45" y="377984"/>
            <a:ext cx="8839493" cy="1285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Чем </a:t>
            </a:r>
            <a:r>
              <a:rPr lang="en-US" dirty="0"/>
              <a:t>Spring </a:t>
            </a:r>
            <a:r>
              <a:rPr lang="ru-RU" dirty="0" smtClean="0"/>
              <a:t>упрощает </a:t>
            </a:r>
            <a:r>
              <a:rPr lang="ru-RU" dirty="0"/>
              <a:t>разработку на языке </a:t>
            </a:r>
            <a:r>
              <a:rPr lang="ru-RU" dirty="0" err="1" smtClean="0"/>
              <a:t>Java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Л</a:t>
            </a:r>
            <a:r>
              <a:rPr lang="ru-RU" dirty="0" smtClean="0">
                <a:solidFill>
                  <a:schemeClr val="tx2"/>
                </a:solidFill>
              </a:rPr>
              <a:t>егковесность </a:t>
            </a:r>
            <a:r>
              <a:rPr lang="ru-RU" dirty="0">
                <a:solidFill>
                  <a:schemeClr val="tx2"/>
                </a:solidFill>
              </a:rPr>
              <a:t>и </a:t>
            </a:r>
            <a:r>
              <a:rPr lang="ru-RU" dirty="0" smtClean="0">
                <a:solidFill>
                  <a:schemeClr val="tx2"/>
                </a:solidFill>
              </a:rPr>
              <a:t>не насильственность </a:t>
            </a:r>
            <a:r>
              <a:rPr lang="ru-RU" dirty="0">
                <a:solidFill>
                  <a:schemeClr val="tx2"/>
                </a:solidFill>
              </a:rPr>
              <a:t>благодаря применению простых </a:t>
            </a:r>
            <a:r>
              <a:rPr lang="ru-RU" dirty="0" err="1">
                <a:solidFill>
                  <a:schemeClr val="tx2"/>
                </a:solidFill>
              </a:rPr>
              <a:t>Java</a:t>
            </a:r>
            <a:r>
              <a:rPr lang="ru-RU" dirty="0">
                <a:solidFill>
                  <a:schemeClr val="tx2"/>
                </a:solidFill>
              </a:rPr>
              <a:t>-объектов (</a:t>
            </a:r>
            <a:r>
              <a:rPr lang="ru-RU" dirty="0" smtClean="0">
                <a:solidFill>
                  <a:schemeClr val="tx2"/>
                </a:solidFill>
              </a:rPr>
              <a:t>POJO)</a:t>
            </a:r>
            <a:endParaRPr lang="en-US" dirty="0" smtClean="0">
              <a:solidFill>
                <a:schemeClr val="tx2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С</a:t>
            </a:r>
            <a:r>
              <a:rPr lang="ru-RU" dirty="0" smtClean="0">
                <a:solidFill>
                  <a:schemeClr val="tx2"/>
                </a:solidFill>
              </a:rPr>
              <a:t>лабое </a:t>
            </a:r>
            <a:r>
              <a:rPr lang="ru-RU" dirty="0">
                <a:solidFill>
                  <a:schemeClr val="tx2"/>
                </a:solidFill>
              </a:rPr>
              <a:t>связывание посредством внедрения зависимостей и ориентированности на </a:t>
            </a:r>
            <a:r>
              <a:rPr lang="ru-RU" dirty="0" smtClean="0">
                <a:solidFill>
                  <a:schemeClr val="tx2"/>
                </a:solidFill>
              </a:rPr>
              <a:t>интерфейсы</a:t>
            </a:r>
            <a:endParaRPr lang="en-US" dirty="0" smtClean="0">
              <a:solidFill>
                <a:schemeClr val="tx2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Д</a:t>
            </a:r>
            <a:r>
              <a:rPr lang="ru-RU" dirty="0" smtClean="0">
                <a:solidFill>
                  <a:schemeClr val="tx2"/>
                </a:solidFill>
              </a:rPr>
              <a:t>екларативное </a:t>
            </a:r>
            <a:r>
              <a:rPr lang="ru-RU" dirty="0">
                <a:solidFill>
                  <a:schemeClr val="tx2"/>
                </a:solidFill>
              </a:rPr>
              <a:t>программирование через аспекты и общепринятые </a:t>
            </a:r>
            <a:r>
              <a:rPr lang="ru-RU" dirty="0" smtClean="0">
                <a:solidFill>
                  <a:schemeClr val="tx2"/>
                </a:solidFill>
              </a:rPr>
              <a:t>соглашения</a:t>
            </a:r>
            <a:endParaRPr lang="en-US" dirty="0" smtClean="0">
              <a:solidFill>
                <a:schemeClr val="tx2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У</a:t>
            </a:r>
            <a:r>
              <a:rPr lang="ru-RU" dirty="0" smtClean="0">
                <a:solidFill>
                  <a:schemeClr val="tx2"/>
                </a:solidFill>
              </a:rPr>
              <a:t>меньшение </a:t>
            </a:r>
            <a:r>
              <a:rPr lang="ru-RU" dirty="0">
                <a:solidFill>
                  <a:schemeClr val="tx2"/>
                </a:solidFill>
              </a:rPr>
              <a:t>объема типового кода через аспекты и </a:t>
            </a:r>
            <a:r>
              <a:rPr lang="ru-RU" dirty="0" smtClean="0">
                <a:solidFill>
                  <a:schemeClr val="tx2"/>
                </a:solidFill>
              </a:rPr>
              <a:t>шаблоны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911759" y="2178208"/>
            <a:ext cx="12421552" cy="10801351"/>
          </a:xfrm>
        </p:spPr>
        <p:txBody>
          <a:bodyPr>
            <a:noAutofit/>
          </a:bodyPr>
          <a:lstStyle/>
          <a:p>
            <a:r>
              <a:rPr lang="en-US" sz="3400" b="1" dirty="0" smtClean="0">
                <a:solidFill>
                  <a:schemeClr val="tx2"/>
                </a:solidFill>
              </a:rPr>
              <a:t>import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javax.ejb.SessionBean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en-US" sz="3400" b="1" dirty="0" smtClean="0">
                <a:solidFill>
                  <a:schemeClr val="tx2"/>
                </a:solidFill>
              </a:rPr>
              <a:t>import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javax.ejb.SessionContext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endParaRPr lang="en-US" sz="3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400" b="1" dirty="0" smtClean="0">
                <a:solidFill>
                  <a:schemeClr val="tx2"/>
                </a:solidFill>
              </a:rPr>
              <a:t>public class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HelloWorldBean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smtClean="0">
                <a:solidFill>
                  <a:schemeClr val="tx2"/>
                </a:solidFill>
              </a:rPr>
              <a:t>implements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SessionBean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void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ejbActivate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void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ejbPassivate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void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ejbRemove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void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setSessionContext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SessionContext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ctx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String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sayHello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en-US" sz="3400" b="1" dirty="0" smtClean="0">
                <a:solidFill>
                  <a:schemeClr val="tx2"/>
                </a:solidFill>
              </a:rPr>
              <a:t>return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400" b="1" dirty="0" smtClean="0">
                <a:solidFill>
                  <a:srgbClr val="349845"/>
                </a:solidFill>
              </a:rPr>
              <a:t>"Hello World"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3400" b="1" dirty="0" smtClean="0">
                <a:solidFill>
                  <a:schemeClr val="tx2"/>
                </a:solidFill>
              </a:rPr>
              <a:t>public void </a:t>
            </a:r>
            <a:r>
              <a:rPr lang="en-US" sz="3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ejbCreate</a:t>
            </a:r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}</a:t>
            </a:r>
          </a:p>
          <a:p>
            <a:r>
              <a:rPr lang="en-US" sz="3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ru-RU" sz="3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Посмотрим явно, стандартная реализация </a:t>
            </a:r>
            <a:r>
              <a:rPr lang="en-US" dirty="0" smtClean="0"/>
              <a:t>EJB 2.0:</a:t>
            </a:r>
            <a:endParaRPr lang="ru-RU" dirty="0"/>
          </a:p>
        </p:txBody>
      </p:sp>
      <p:sp>
        <p:nvSpPr>
          <p:cNvPr id="8" name="Стрелка влево 7"/>
          <p:cNvSpPr/>
          <p:nvPr/>
        </p:nvSpPr>
        <p:spPr>
          <a:xfrm>
            <a:off x="8952389" y="9379109"/>
            <a:ext cx="14778751" cy="21602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Обратите внимание, логика присутствует только здесь!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1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Посмотрим явно, </a:t>
            </a:r>
            <a:r>
              <a:rPr lang="en-US" dirty="0" smtClean="0"/>
              <a:t>POJO: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4271803" y="2538254"/>
            <a:ext cx="18722341" cy="1008126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solidFill>
                  <a:schemeClr val="tx2"/>
                </a:solidFill>
              </a:rPr>
              <a:t>public </a:t>
            </a:r>
            <a:r>
              <a:rPr lang="en-US" sz="11500" b="1" dirty="0">
                <a:solidFill>
                  <a:schemeClr val="tx2"/>
                </a:solidFill>
              </a:rPr>
              <a:t>class </a:t>
            </a:r>
            <a:r>
              <a:rPr lang="en-US" sz="1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HelloWorldBean</a:t>
            </a:r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{</a:t>
            </a:r>
          </a:p>
          <a:p>
            <a:r>
              <a:rPr lang="en-US" sz="11500" b="1" dirty="0" smtClean="0">
                <a:solidFill>
                  <a:schemeClr val="tx2"/>
                </a:solidFill>
              </a:rPr>
              <a:t>	public String </a:t>
            </a:r>
            <a:r>
              <a:rPr lang="en-US" sz="1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sayHello</a:t>
            </a:r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 {</a:t>
            </a:r>
          </a:p>
          <a:p>
            <a:r>
              <a:rPr lang="en-US" sz="11500" b="1" dirty="0" smtClean="0">
                <a:solidFill>
                  <a:schemeClr val="tx2"/>
                </a:solidFill>
              </a:rPr>
              <a:t>		return</a:t>
            </a:r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500" b="1" dirty="0">
                <a:solidFill>
                  <a:srgbClr val="349845"/>
                </a:solidFill>
              </a:rPr>
              <a:t>"Hello World"</a:t>
            </a:r>
            <a:r>
              <a:rPr lang="en-US" sz="1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en-US" sz="1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ru-RU" sz="1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Облако 3"/>
          <p:cNvSpPr/>
          <p:nvPr/>
        </p:nvSpPr>
        <p:spPr>
          <a:xfrm>
            <a:off x="18623756" y="9739154"/>
            <a:ext cx="4990782" cy="3266694"/>
          </a:xfrm>
          <a:prstGeom prst="cloud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/>
              <a:t>POJO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26113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0" b="1" dirty="0" err="1"/>
              <a:t>Dependency</a:t>
            </a:r>
            <a:r>
              <a:rPr lang="ru-RU" sz="15000" b="1" dirty="0"/>
              <a:t> </a:t>
            </a:r>
            <a:r>
              <a:rPr lang="en-US" sz="15000" b="1" dirty="0"/>
              <a:t>I</a:t>
            </a:r>
            <a:r>
              <a:rPr lang="ru-RU" sz="15000" b="1" dirty="0" err="1"/>
              <a:t>njection</a:t>
            </a:r>
            <a:r>
              <a:rPr lang="en-US" sz="15000" b="1" dirty="0"/>
              <a:t> </a:t>
            </a:r>
            <a:endParaRPr lang="ru-RU" sz="15000" b="1" dirty="0"/>
          </a:p>
        </p:txBody>
      </p:sp>
    </p:spTree>
    <p:extLst>
      <p:ext uri="{BB962C8B-B14F-4D97-AF65-F5344CB8AC3E}">
        <p14:creationId xmlns:p14="http://schemas.microsoft.com/office/powerpoint/2010/main" val="11446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Dependency</a:t>
            </a:r>
            <a:r>
              <a:rPr lang="ru-RU" dirty="0"/>
              <a:t> </a:t>
            </a:r>
            <a:r>
              <a:rPr lang="en-US" dirty="0" smtClean="0"/>
              <a:t>I</a:t>
            </a:r>
            <a:r>
              <a:rPr lang="ru-RU" dirty="0" err="1" smtClean="0"/>
              <a:t>njection</a:t>
            </a:r>
            <a:r>
              <a:rPr lang="en-US" dirty="0" smtClean="0"/>
              <a:t> (DI)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191669" y="2178209"/>
            <a:ext cx="20882610" cy="11161395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ru-RU" b="1" dirty="0" smtClean="0">
                <a:solidFill>
                  <a:schemeClr val="tx2"/>
                </a:solidFill>
              </a:rPr>
              <a:t>Внедрение зависимости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процесс предоставления внешней зависимости программному компоненту. Является специфичной формой «инверсии </a:t>
            </a:r>
            <a:r>
              <a:rPr lang="ru-RU" dirty="0" smtClean="0">
                <a:solidFill>
                  <a:schemeClr val="tx2"/>
                </a:solidFill>
              </a:rPr>
              <a:t>управления», </a:t>
            </a:r>
            <a:r>
              <a:rPr lang="ru-RU" dirty="0">
                <a:solidFill>
                  <a:schemeClr val="tx2"/>
                </a:solidFill>
              </a:rPr>
              <a:t>когда она применяется к управлению зависимостями.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	</a:t>
            </a:r>
            <a:r>
              <a:rPr lang="ru-RU" dirty="0" smtClean="0">
                <a:solidFill>
                  <a:schemeClr val="tx2"/>
                </a:solidFill>
              </a:rPr>
              <a:t>В </a:t>
            </a:r>
            <a:r>
              <a:rPr lang="ru-RU" dirty="0">
                <a:solidFill>
                  <a:schemeClr val="tx2"/>
                </a:solidFill>
              </a:rPr>
              <a:t>полном соответствии </a:t>
            </a:r>
            <a:r>
              <a:rPr lang="ru-RU" b="1" dirty="0">
                <a:solidFill>
                  <a:schemeClr val="tx2"/>
                </a:solidFill>
              </a:rPr>
              <a:t>с принципом единственной ответственности</a:t>
            </a:r>
            <a:r>
              <a:rPr lang="ru-RU" dirty="0">
                <a:solidFill>
                  <a:schemeClr val="tx2"/>
                </a:solidFill>
              </a:rPr>
              <a:t> объект отдаёт заботу о построении требуемых ему зависимостей внешнему, специально предназначенному для этого общему </a:t>
            </a:r>
            <a:r>
              <a:rPr lang="ru-RU" dirty="0" smtClean="0">
                <a:solidFill>
                  <a:schemeClr val="tx2"/>
                </a:solidFill>
              </a:rPr>
              <a:t>механизму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SOLID </a:t>
            </a:r>
            <a:r>
              <a:rPr lang="ru-RU" dirty="0" smtClean="0"/>
              <a:t>принципы </a:t>
            </a:r>
            <a:r>
              <a:rPr lang="en-US" dirty="0" smtClean="0"/>
              <a:t>JAVA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743509"/>
              </p:ext>
            </p:extLst>
          </p:nvPr>
        </p:nvGraphicFramePr>
        <p:xfrm>
          <a:off x="3191669" y="2538254"/>
          <a:ext cx="20882610" cy="9968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659"/>
                <a:gridCol w="19380951"/>
              </a:tblGrid>
              <a:tr h="667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200" b="1" u="none" strike="noStrike" dirty="0">
                          <a:effectLst/>
                        </a:rPr>
                        <a:t>S</a:t>
                      </a:r>
                      <a:endParaRPr lang="en-US" sz="7200" b="1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b="1" u="none" strike="noStrike" dirty="0">
                          <a:effectLst/>
                        </a:rPr>
                        <a:t>Принцип единственной ответственности (</a:t>
                      </a:r>
                      <a:r>
                        <a:rPr lang="ru-RU" sz="4400" b="1" u="none" strike="noStrike" dirty="0" err="1">
                          <a:effectLst/>
                        </a:rPr>
                        <a:t>The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Single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Responsibility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Principle</a:t>
                      </a:r>
                      <a:r>
                        <a:rPr lang="ru-RU" sz="4400" b="1" u="none" strike="noStrike" dirty="0">
                          <a:effectLst/>
                        </a:rPr>
                        <a:t>)</a:t>
                      </a:r>
                      <a:endParaRPr lang="ru-RU" sz="4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8136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4400" u="none" strike="noStrike" dirty="0">
                          <a:effectLst/>
                        </a:rPr>
                        <a:t>Каждый класс выполняет лишь одну задачу.</a:t>
                      </a:r>
                      <a:endParaRPr lang="ru-RU" sz="4400" b="0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857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67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200" b="1" u="none" strike="noStrike" dirty="0">
                          <a:effectLst/>
                        </a:rPr>
                        <a:t>O</a:t>
                      </a:r>
                      <a:endParaRPr lang="en-US" sz="7200" b="1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b="1" u="none" strike="noStrike" dirty="0">
                          <a:effectLst/>
                        </a:rPr>
                        <a:t>Принцип открытости/закрытости (</a:t>
                      </a:r>
                      <a:r>
                        <a:rPr lang="ru-RU" sz="4400" b="1" u="none" strike="noStrike" dirty="0" err="1">
                          <a:effectLst/>
                        </a:rPr>
                        <a:t>The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Open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Closed</a:t>
                      </a:r>
                      <a:r>
                        <a:rPr lang="ru-RU" sz="4400" b="1" u="none" strike="noStrike" dirty="0">
                          <a:effectLst/>
                        </a:rPr>
                        <a:t> </a:t>
                      </a:r>
                      <a:r>
                        <a:rPr lang="ru-RU" sz="4400" b="1" u="none" strike="noStrike" dirty="0" err="1">
                          <a:effectLst/>
                        </a:rPr>
                        <a:t>Principle</a:t>
                      </a:r>
                      <a:r>
                        <a:rPr lang="ru-RU" sz="4400" b="1" u="none" strike="noStrike" dirty="0">
                          <a:effectLst/>
                        </a:rPr>
                        <a:t>)</a:t>
                      </a:r>
                      <a:endParaRPr lang="ru-RU" sz="4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21298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4400" u="none" strike="noStrike" dirty="0">
                          <a:effectLst/>
                        </a:rPr>
                        <a:t>«программные сущности … должны быть открыты для расширения, но закрыты для модификации.»</a:t>
                      </a:r>
                      <a:endParaRPr lang="ru-RU" sz="4400" b="0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857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6677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200" b="1" u="none" strike="noStrike" dirty="0">
                          <a:effectLst/>
                        </a:rPr>
                        <a:t>L</a:t>
                      </a:r>
                      <a:endParaRPr lang="en-US" sz="7200" b="1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b="1" u="none" strike="noStrike" dirty="0">
                          <a:effectLst/>
                        </a:rPr>
                        <a:t>Принцип подстановки Барбары Лисков (</a:t>
                      </a:r>
                      <a:r>
                        <a:rPr lang="en-US" sz="4400" b="1" u="none" strike="noStrike" dirty="0">
                          <a:effectLst/>
                        </a:rPr>
                        <a:t>The </a:t>
                      </a:r>
                      <a:r>
                        <a:rPr lang="en-US" sz="4400" b="1" u="none" strike="noStrike" dirty="0" err="1">
                          <a:effectLst/>
                        </a:rPr>
                        <a:t>Liskov</a:t>
                      </a:r>
                      <a:r>
                        <a:rPr lang="en-US" sz="4400" b="1" u="none" strike="noStrike" dirty="0">
                          <a:effectLst/>
                        </a:rPr>
                        <a:t> Substitution Principle)</a:t>
                      </a:r>
                      <a:endParaRPr lang="en-US" sz="4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7732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u="none" strike="noStrike" dirty="0">
                          <a:effectLst/>
                        </a:rPr>
                        <a:t>«объекты в программе должны быть заменяемыми на экземпляры их подтипов без изменения правильности выполнения программы</a:t>
                      </a:r>
                      <a:r>
                        <a:rPr lang="ru-RU" sz="4400" u="none" strike="noStrike" dirty="0" smtClean="0">
                          <a:effectLst/>
                        </a:rPr>
                        <a:t>.»</a:t>
                      </a:r>
                      <a:endParaRPr lang="ru-RU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2270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4400" u="none" strike="noStrike" dirty="0">
                          <a:effectLst/>
                        </a:rPr>
                        <a:t>Наследующий класс должен дополнять, а не изменять базовый.</a:t>
                      </a:r>
                      <a:endParaRPr lang="ru-RU" sz="4400" b="0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67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200" b="1" u="none" strike="noStrike" dirty="0">
                          <a:effectLst/>
                        </a:rPr>
                        <a:t>I</a:t>
                      </a:r>
                      <a:endParaRPr lang="en-US" sz="7200" b="1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1" u="none" strike="noStrike" dirty="0" err="1">
                          <a:effectLst/>
                        </a:rPr>
                        <a:t>Принцип</a:t>
                      </a:r>
                      <a:r>
                        <a:rPr lang="en-US" sz="4400" b="1" u="none" strike="noStrike" dirty="0">
                          <a:effectLst/>
                        </a:rPr>
                        <a:t> </a:t>
                      </a:r>
                      <a:r>
                        <a:rPr lang="en-US" sz="4400" b="1" u="none" strike="noStrike" dirty="0" err="1">
                          <a:effectLst/>
                        </a:rPr>
                        <a:t>разделения</a:t>
                      </a:r>
                      <a:r>
                        <a:rPr lang="en-US" sz="4400" b="1" u="none" strike="noStrike" dirty="0">
                          <a:effectLst/>
                        </a:rPr>
                        <a:t> </a:t>
                      </a:r>
                      <a:r>
                        <a:rPr lang="en-US" sz="4400" b="1" u="none" strike="noStrike" dirty="0" err="1">
                          <a:effectLst/>
                        </a:rPr>
                        <a:t>интерфейса</a:t>
                      </a:r>
                      <a:r>
                        <a:rPr lang="en-US" sz="4400" b="1" u="none" strike="noStrike" dirty="0">
                          <a:effectLst/>
                        </a:rPr>
                        <a:t> (The Interface Segregation Principle)</a:t>
                      </a:r>
                      <a:endParaRPr lang="en-US" sz="4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9990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u="none" strike="noStrike" dirty="0">
                          <a:effectLst/>
                        </a:rPr>
                        <a:t>«много интерфейсов, специально предназначенных для клиентов, лучше, чем один интерфейс общего назначения</a:t>
                      </a:r>
                      <a:r>
                        <a:rPr lang="ru-RU" sz="4400" u="none" strike="noStrike" dirty="0" smtClean="0">
                          <a:effectLst/>
                        </a:rPr>
                        <a:t>.»</a:t>
                      </a:r>
                      <a:endParaRPr lang="ru-RU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667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200" b="1" u="none" strike="noStrike" dirty="0">
                          <a:effectLst/>
                        </a:rPr>
                        <a:t>D</a:t>
                      </a:r>
                      <a:endParaRPr lang="en-US" sz="7200" b="1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400" b="1" u="none" strike="noStrike" dirty="0" err="1">
                          <a:effectLst/>
                        </a:rPr>
                        <a:t>Принцип</a:t>
                      </a:r>
                      <a:r>
                        <a:rPr lang="en-US" sz="4400" b="1" u="none" strike="noStrike" dirty="0">
                          <a:effectLst/>
                        </a:rPr>
                        <a:t> </a:t>
                      </a:r>
                      <a:r>
                        <a:rPr lang="en-US" sz="4400" b="1" u="none" strike="noStrike" dirty="0" err="1">
                          <a:effectLst/>
                        </a:rPr>
                        <a:t>инверсии</a:t>
                      </a:r>
                      <a:r>
                        <a:rPr lang="en-US" sz="4400" b="1" u="none" strike="noStrike" dirty="0">
                          <a:effectLst/>
                        </a:rPr>
                        <a:t> </a:t>
                      </a:r>
                      <a:r>
                        <a:rPr lang="en-US" sz="4400" b="1" u="none" strike="noStrike" dirty="0" err="1">
                          <a:effectLst/>
                        </a:rPr>
                        <a:t>зависимостей</a:t>
                      </a:r>
                      <a:r>
                        <a:rPr lang="en-US" sz="4400" b="1" u="none" strike="noStrike" dirty="0">
                          <a:effectLst/>
                        </a:rPr>
                        <a:t> (The Dependency Inversion Principle)</a:t>
                      </a:r>
                      <a:endParaRPr lang="en-US" sz="4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889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4400" u="none" strike="noStrike" dirty="0">
                          <a:effectLst/>
                        </a:rPr>
                        <a:t>«Зависимость на Абстракциях. Нет зависимости на что-то конкретное</a:t>
                      </a:r>
                      <a:r>
                        <a:rPr lang="ru-RU" sz="4400" u="none" strike="noStrike" dirty="0" smtClean="0">
                          <a:effectLst/>
                        </a:rPr>
                        <a:t>.»</a:t>
                      </a:r>
                      <a:endParaRPr lang="ru-RU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1300" b="1" dirty="0" smtClean="0"/>
              <a:t>AOP</a:t>
            </a:r>
            <a:endParaRPr lang="ru-RU" sz="41300" b="1" dirty="0"/>
          </a:p>
        </p:txBody>
      </p:sp>
    </p:spTree>
    <p:extLst>
      <p:ext uri="{BB962C8B-B14F-4D97-AF65-F5344CB8AC3E}">
        <p14:creationId xmlns:p14="http://schemas.microsoft.com/office/powerpoint/2010/main" val="1593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Аспектно</a:t>
            </a:r>
            <a:r>
              <a:rPr lang="ru-RU" dirty="0"/>
              <a:t>-ориентированное программирование </a:t>
            </a:r>
            <a:r>
              <a:rPr lang="en-US" dirty="0" smtClean="0"/>
              <a:t> (AOP)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191669" y="2178209"/>
            <a:ext cx="20882610" cy="111613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ru-RU" dirty="0" smtClean="0">
                <a:solidFill>
                  <a:schemeClr val="tx2"/>
                </a:solidFill>
              </a:rPr>
              <a:t>Позволяет </a:t>
            </a:r>
            <a:r>
              <a:rPr lang="ru-RU" dirty="0">
                <a:solidFill>
                  <a:schemeClr val="tx2"/>
                </a:solidFill>
              </a:rPr>
              <a:t>оформлять функциональность, используемую в приложении, в виде многократно используемых компонентов. </a:t>
            </a:r>
            <a:r>
              <a:rPr lang="en-US" dirty="0" smtClean="0">
                <a:solidFill>
                  <a:schemeClr val="tx2"/>
                </a:solidFill>
              </a:rPr>
              <a:t>	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AOP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часто определяют как прием программирования, поддерживающий разделение задач в пределах программной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3438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73" y="1638142"/>
            <a:ext cx="20782020" cy="1044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9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69" y="3848100"/>
            <a:ext cx="6248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лако 4"/>
          <p:cNvSpPr/>
          <p:nvPr/>
        </p:nvSpPr>
        <p:spPr>
          <a:xfrm>
            <a:off x="16973059" y="8684806"/>
            <a:ext cx="6469094" cy="4424450"/>
          </a:xfrm>
          <a:prstGeom prst="clou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6600" b="1" dirty="0" smtClean="0"/>
              <a:t>Действие</a:t>
            </a:r>
            <a:endParaRPr lang="ru-RU" sz="6600" b="1" dirty="0"/>
          </a:p>
        </p:txBody>
      </p:sp>
      <p:sp>
        <p:nvSpPr>
          <p:cNvPr id="6" name="Облако 5"/>
          <p:cNvSpPr/>
          <p:nvPr/>
        </p:nvSpPr>
        <p:spPr>
          <a:xfrm>
            <a:off x="12912884" y="4630310"/>
            <a:ext cx="6416902" cy="4388754"/>
          </a:xfrm>
          <a:prstGeom prst="cloud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Вопрос</a:t>
            </a:r>
            <a:endParaRPr lang="ru-RU" sz="6600" b="1" dirty="0"/>
          </a:p>
        </p:txBody>
      </p:sp>
      <p:sp>
        <p:nvSpPr>
          <p:cNvPr id="7" name="Облако 6"/>
          <p:cNvSpPr/>
          <p:nvPr/>
        </p:nvSpPr>
        <p:spPr>
          <a:xfrm>
            <a:off x="9341247" y="339184"/>
            <a:ext cx="6373894" cy="4359340"/>
          </a:xfrm>
          <a:prstGeom prst="clou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Понятие</a:t>
            </a:r>
            <a:endParaRPr lang="ru-RU" sz="6600" b="1" dirty="0"/>
          </a:p>
        </p:txBody>
      </p:sp>
      <p:sp>
        <p:nvSpPr>
          <p:cNvPr id="8" name="Облако 7"/>
          <p:cNvSpPr/>
          <p:nvPr/>
        </p:nvSpPr>
        <p:spPr>
          <a:xfrm>
            <a:off x="9341247" y="8850602"/>
            <a:ext cx="6373894" cy="4359340"/>
          </a:xfrm>
          <a:prstGeom prst="cloud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 smtClean="0"/>
              <a:t>Инфо</a:t>
            </a:r>
            <a:endParaRPr lang="ru-RU" sz="6600" b="1" dirty="0"/>
          </a:p>
        </p:txBody>
      </p:sp>
      <p:sp>
        <p:nvSpPr>
          <p:cNvPr id="9" name="Облако 8"/>
          <p:cNvSpPr/>
          <p:nvPr/>
        </p:nvSpPr>
        <p:spPr>
          <a:xfrm>
            <a:off x="17020659" y="339184"/>
            <a:ext cx="6373894" cy="435934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6600" b="1" dirty="0" smtClean="0"/>
              <a:t>Внимание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106773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AOP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ru-RU" b="1" dirty="0" smtClean="0">
                <a:solidFill>
                  <a:schemeClr val="tx2"/>
                </a:solidFill>
              </a:rPr>
              <a:t>AOP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делает возможным отделение этих служб и декларативное их применение к необходимым компонентам. Благодаря этому компоненты могут сосредоточиться на решении собственных задач, полностью игнорируя системные службы, которые могут быть вовлечены в общий 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30983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14" y="480854"/>
            <a:ext cx="19442430" cy="1249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2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600" b="1" dirty="0" smtClean="0"/>
              <a:t>Экосистема?</a:t>
            </a:r>
            <a:endParaRPr lang="ru-RU" sz="16600" b="1" dirty="0"/>
          </a:p>
        </p:txBody>
      </p:sp>
    </p:spTree>
    <p:extLst>
      <p:ext uri="{BB962C8B-B14F-4D97-AF65-F5344CB8AC3E}">
        <p14:creationId xmlns:p14="http://schemas.microsoft.com/office/powerpoint/2010/main" val="11464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Основные модули</a:t>
            </a:r>
            <a:r>
              <a:rPr lang="en-US" dirty="0" smtClean="0"/>
              <a:t> (</a:t>
            </a:r>
            <a:r>
              <a:rPr lang="ru-RU" dirty="0" smtClean="0"/>
              <a:t>версия 3</a:t>
            </a:r>
            <a:r>
              <a:rPr lang="en-US" dirty="0" smtClean="0"/>
              <a:t>.0)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196635" y="2538254"/>
            <a:ext cx="20829003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Core (</a:t>
            </a:r>
            <a:r>
              <a:rPr lang="ru-RU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контейнер </a:t>
            </a:r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Spring)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993019" y="4338479"/>
            <a:ext cx="1003262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96634" y="6138704"/>
            <a:ext cx="10440838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AOP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165043" y="4338479"/>
            <a:ext cx="10440837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3993019" y="613870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MVC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Основные модули</a:t>
            </a:r>
            <a:r>
              <a:rPr lang="en-US" dirty="0" smtClean="0"/>
              <a:t> (</a:t>
            </a:r>
            <a:r>
              <a:rPr lang="ru-RU" dirty="0" smtClean="0"/>
              <a:t>версия 3</a:t>
            </a:r>
            <a:r>
              <a:rPr lang="en-US" dirty="0" smtClean="0"/>
              <a:t>.0)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196635" y="2538254"/>
            <a:ext cx="20829003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Core (</a:t>
            </a:r>
            <a:r>
              <a:rPr lang="ru-RU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контейнер </a:t>
            </a:r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Spring)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993019" y="4338479"/>
            <a:ext cx="10032620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96634" y="6138704"/>
            <a:ext cx="10440838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AOP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165043" y="4338479"/>
            <a:ext cx="10440837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3993019" y="6138704"/>
            <a:ext cx="10108354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MVC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Дополнительные модули</a:t>
            </a:r>
            <a:r>
              <a:rPr lang="en-US" dirty="0"/>
              <a:t> (</a:t>
            </a:r>
            <a:r>
              <a:rPr lang="ru-RU" dirty="0"/>
              <a:t>версия 3</a:t>
            </a:r>
            <a:r>
              <a:rPr lang="en-US" dirty="0" smtClean="0"/>
              <a:t>.0)</a:t>
            </a:r>
            <a:r>
              <a:rPr lang="ru-RU" dirty="0" smtClean="0"/>
              <a:t>: 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551713" y="2538254"/>
            <a:ext cx="648081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Web Flow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960958" y="4338479"/>
            <a:ext cx="1003262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Web Services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51712" y="6138704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Security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83774" y="7938929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Integration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83774" y="9739154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Batch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551712" y="11539379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Social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572591" y="2538254"/>
            <a:ext cx="648081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Mobile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551713" y="4338479"/>
            <a:ext cx="1008126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Dynamic Modules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3960958" y="613870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LDAP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3993020" y="793892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Rich Client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993020" y="973915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Spring.NET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3960958" y="1153937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Spring-Flex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7593469" y="2538254"/>
            <a:ext cx="6400109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5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Дополнительные модули</a:t>
            </a:r>
            <a:r>
              <a:rPr lang="en-US" dirty="0"/>
              <a:t> (</a:t>
            </a:r>
            <a:r>
              <a:rPr lang="ru-RU" dirty="0"/>
              <a:t>версия 3</a:t>
            </a:r>
            <a:r>
              <a:rPr lang="en-US" dirty="0"/>
              <a:t>.0)</a:t>
            </a:r>
            <a:r>
              <a:rPr lang="ru-RU" dirty="0"/>
              <a:t>: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551713" y="2538254"/>
            <a:ext cx="6480811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Web Flow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3960958" y="4338479"/>
            <a:ext cx="1003262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Web Services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51712" y="6138704"/>
            <a:ext cx="10081262" cy="144018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Security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83774" y="7938929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Integration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83774" y="9739154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Batch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551712" y="11539379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Social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572591" y="2538254"/>
            <a:ext cx="648081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Mobile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551713" y="4338479"/>
            <a:ext cx="1008126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Dynamic Modules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3960958" y="613870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LDAP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3993020" y="793892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Rich Client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993020" y="973915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Spring.NET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3960958" y="1153937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Spring-Flex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7593469" y="2538254"/>
            <a:ext cx="6400109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Roo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Фреймворк или экосистема (версия 5.0):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551713" y="2538254"/>
            <a:ext cx="648081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3960958" y="4338479"/>
            <a:ext cx="1003262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Hateoas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51712" y="6138704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 Docs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551236" y="9739154"/>
            <a:ext cx="10081736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Session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551712" y="11539379"/>
            <a:ext cx="1008126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Statemachine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0392567" y="2538254"/>
            <a:ext cx="676640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 Platform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551712" y="7938929"/>
            <a:ext cx="10081261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 Data Flow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3960958" y="6138704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AMQP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993020" y="793892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Android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3960958" y="9739154"/>
            <a:ext cx="10140416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Shell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3960958" y="11539379"/>
            <a:ext cx="10108354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 Kafka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7512768" y="2538254"/>
            <a:ext cx="6480810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83773" y="4338479"/>
            <a:ext cx="10049199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6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900" b="1" dirty="0" smtClean="0"/>
              <a:t>Контейнер</a:t>
            </a:r>
            <a:endParaRPr lang="ru-RU" sz="19900" b="1" dirty="0"/>
          </a:p>
        </p:txBody>
      </p:sp>
    </p:spTree>
    <p:extLst>
      <p:ext uri="{BB962C8B-B14F-4D97-AF65-F5344CB8AC3E}">
        <p14:creationId xmlns:p14="http://schemas.microsoft.com/office/powerpoint/2010/main" val="33559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04" y="422990"/>
            <a:ext cx="18722340" cy="128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6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Что Вы слышали про </a:t>
            </a:r>
            <a:r>
              <a:rPr lang="en-US" dirty="0" smtClean="0"/>
              <a:t>Spring Framework 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191669" y="2178209"/>
            <a:ext cx="20539471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7200" b="1" dirty="0" smtClean="0">
                <a:solidFill>
                  <a:schemeClr val="tx2"/>
                </a:solidFill>
              </a:rPr>
              <a:t>Spring Framework </a:t>
            </a:r>
            <a:r>
              <a:rPr lang="en-US" sz="7200" dirty="0">
                <a:solidFill>
                  <a:schemeClr val="tx2"/>
                </a:solidFill>
              </a:rPr>
              <a:t>— </a:t>
            </a:r>
            <a:r>
              <a:rPr lang="ru-RU" sz="7200" dirty="0">
                <a:solidFill>
                  <a:schemeClr val="tx2"/>
                </a:solidFill>
              </a:rPr>
              <a:t>универсальный </a:t>
            </a:r>
            <a:r>
              <a:rPr lang="ru-RU" sz="7200" dirty="0" err="1">
                <a:solidFill>
                  <a:schemeClr val="tx2"/>
                </a:solidFill>
              </a:rPr>
              <a:t>фреймворк</a:t>
            </a:r>
            <a:r>
              <a:rPr lang="ru-RU" sz="7200" dirty="0">
                <a:solidFill>
                  <a:schemeClr val="tx2"/>
                </a:solidFill>
              </a:rPr>
              <a:t> с открытым исходным кодом для </a:t>
            </a:r>
            <a:r>
              <a:rPr lang="en-US" sz="7200" dirty="0">
                <a:solidFill>
                  <a:schemeClr val="tx2"/>
                </a:solidFill>
              </a:rPr>
              <a:t>Java-</a:t>
            </a:r>
            <a:r>
              <a:rPr lang="ru-RU" sz="7200" dirty="0">
                <a:solidFill>
                  <a:schemeClr val="tx2"/>
                </a:solidFill>
              </a:rPr>
              <a:t>платформы. Также существует </a:t>
            </a:r>
            <a:r>
              <a:rPr lang="ru-RU" sz="7200" dirty="0" err="1">
                <a:solidFill>
                  <a:schemeClr val="tx2"/>
                </a:solidFill>
              </a:rPr>
              <a:t>форк</a:t>
            </a:r>
            <a:r>
              <a:rPr lang="ru-RU" sz="7200" dirty="0">
                <a:solidFill>
                  <a:schemeClr val="tx2"/>
                </a:solidFill>
              </a:rPr>
              <a:t> для платформы .</a:t>
            </a:r>
            <a:r>
              <a:rPr lang="en-US" sz="7200" dirty="0">
                <a:solidFill>
                  <a:schemeClr val="tx2"/>
                </a:solidFill>
              </a:rPr>
              <a:t>NET Framework, </a:t>
            </a:r>
            <a:r>
              <a:rPr lang="ru-RU" sz="7200" dirty="0">
                <a:solidFill>
                  <a:schemeClr val="tx2"/>
                </a:solidFill>
              </a:rPr>
              <a:t>названный </a:t>
            </a:r>
            <a:r>
              <a:rPr lang="en-US" sz="7200" b="1" dirty="0" smtClean="0">
                <a:solidFill>
                  <a:schemeClr val="tx2"/>
                </a:solidFill>
              </a:rPr>
              <a:t>Spring.NET</a:t>
            </a:r>
          </a:p>
          <a:p>
            <a:endParaRPr lang="en-US" sz="7200" dirty="0">
              <a:solidFill>
                <a:schemeClr val="tx2"/>
              </a:solidFill>
            </a:endParaRPr>
          </a:p>
          <a:p>
            <a:r>
              <a:rPr lang="en-US" sz="7200" dirty="0" smtClean="0">
                <a:solidFill>
                  <a:schemeClr val="tx2"/>
                </a:solidFill>
              </a:rPr>
              <a:t>	</a:t>
            </a:r>
            <a:r>
              <a:rPr lang="ru-RU" sz="7200" dirty="0" smtClean="0">
                <a:solidFill>
                  <a:schemeClr val="tx2"/>
                </a:solidFill>
              </a:rPr>
              <a:t>Первая </a:t>
            </a:r>
            <a:r>
              <a:rPr lang="ru-RU" sz="7200" dirty="0">
                <a:solidFill>
                  <a:schemeClr val="tx2"/>
                </a:solidFill>
              </a:rPr>
              <a:t>версия была написана Родом Джонсоном, который впервые опубликовал её вместе с изданием своей книги «</a:t>
            </a:r>
            <a:r>
              <a:rPr lang="en-US" sz="7200" dirty="0">
                <a:solidFill>
                  <a:schemeClr val="tx2"/>
                </a:solidFill>
              </a:rPr>
              <a:t>Expert One-on-One Java EE Design and Development</a:t>
            </a:r>
            <a:r>
              <a:rPr lang="en-US" sz="7200" dirty="0" smtClean="0">
                <a:solidFill>
                  <a:schemeClr val="tx2"/>
                </a:solidFill>
              </a:rPr>
              <a:t>» </a:t>
            </a:r>
            <a:r>
              <a:rPr lang="ru-RU" sz="7200" dirty="0" smtClean="0">
                <a:solidFill>
                  <a:schemeClr val="tx2"/>
                </a:solidFill>
              </a:rPr>
              <a:t>в октябре </a:t>
            </a:r>
            <a:r>
              <a:rPr lang="ru-RU" sz="7200" dirty="0">
                <a:solidFill>
                  <a:schemeClr val="tx2"/>
                </a:solidFill>
              </a:rPr>
              <a:t>2002 </a:t>
            </a:r>
            <a:r>
              <a:rPr lang="ru-RU" sz="7200" dirty="0" smtClean="0">
                <a:solidFill>
                  <a:schemeClr val="tx2"/>
                </a:solidFill>
              </a:rPr>
              <a:t>года.</a:t>
            </a:r>
            <a:endParaRPr lang="ru-RU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Задачи контейнера </a:t>
            </a:r>
            <a:r>
              <a:rPr lang="ru-RU" dirty="0" smtClean="0"/>
              <a:t>(от </a:t>
            </a:r>
            <a:r>
              <a:rPr lang="ru-RU" dirty="0" err="1" smtClean="0"/>
              <a:t>new</a:t>
            </a:r>
            <a:r>
              <a:rPr lang="ru-RU" dirty="0" smtClean="0"/>
              <a:t> </a:t>
            </a:r>
            <a:r>
              <a:rPr lang="ru-RU" dirty="0"/>
              <a:t>до </a:t>
            </a:r>
            <a:r>
              <a:rPr lang="ru-RU" dirty="0" err="1" smtClean="0"/>
              <a:t>finalize</a:t>
            </a:r>
            <a:r>
              <a:rPr lang="ru-RU" dirty="0" smtClean="0"/>
              <a:t>())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512210" y="2538254"/>
            <a:ext cx="11161394" cy="216027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7200" dirty="0"/>
              <a:t>Создает объекты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512210" y="5058569"/>
            <a:ext cx="11161394" cy="216027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7200" dirty="0"/>
              <a:t>Связывает объекты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12210" y="7578884"/>
            <a:ext cx="11161394" cy="216027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7200" dirty="0"/>
              <a:t>Конфигурирует объекты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512210" y="10099199"/>
            <a:ext cx="11161394" cy="28803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7200" dirty="0"/>
              <a:t>Управляет их полным </a:t>
            </a:r>
          </a:p>
          <a:p>
            <a:pPr algn="ctr"/>
            <a:r>
              <a:rPr lang="ru-RU" altLang="ru-RU" sz="7200" dirty="0"/>
              <a:t>жизненным циклом</a:t>
            </a:r>
          </a:p>
        </p:txBody>
      </p:sp>
    </p:spTree>
    <p:extLst>
      <p:ext uri="{BB962C8B-B14F-4D97-AF65-F5344CB8AC3E}">
        <p14:creationId xmlns:p14="http://schemas.microsoft.com/office/powerpoint/2010/main" val="4969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Сколько контейнеров имеет </a:t>
            </a:r>
            <a:r>
              <a:rPr lang="en-US" dirty="0"/>
              <a:t>Spring Framework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07160" y="2361883"/>
            <a:ext cx="16806623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Фабрики </a:t>
            </a:r>
            <a:r>
              <a:rPr lang="ru-RU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компонентов </a:t>
            </a:r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(bean factories) </a:t>
            </a:r>
            <a:r>
              <a:rPr lang="ru-RU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377247" y="7289801"/>
            <a:ext cx="16806622" cy="14401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Контекст приложений (</a:t>
            </a:r>
            <a:r>
              <a:rPr lang="en-US" alt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contexts) </a:t>
            </a:r>
            <a:endParaRPr lang="ru-RU" altLang="ru-RU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711984" y="4338479"/>
            <a:ext cx="18019155" cy="252031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Определяются интерфейсом </a:t>
            </a:r>
            <a:r>
              <a:rPr lang="en-US" altLang="ru-RU" sz="6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org.springframework.beans.factory.BeanFactory</a:t>
            </a:r>
            <a:endParaRPr lang="ru-RU" altLang="ru-RU" sz="6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711984" y="9019064"/>
            <a:ext cx="18019156" cy="288036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Определяется интерфейсом </a:t>
            </a:r>
            <a:r>
              <a:rPr lang="en-US" altLang="ru-RU" sz="6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org.springframework.context.ApplicationContext</a:t>
            </a:r>
            <a:endParaRPr lang="ru-RU" altLang="ru-RU" sz="6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4631848" y="3802063"/>
            <a:ext cx="1080136" cy="1796573"/>
          </a:xfrm>
          <a:prstGeom prst="straightConnector1">
            <a:avLst/>
          </a:prstGeom>
          <a:ln w="76200">
            <a:solidFill>
              <a:srgbClr val="6DB33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631848" y="8662671"/>
            <a:ext cx="1080136" cy="1796573"/>
          </a:xfrm>
          <a:prstGeom prst="straightConnector1">
            <a:avLst/>
          </a:prstGeom>
          <a:ln w="76200">
            <a:solidFill>
              <a:srgbClr val="6DB33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Варианты поднятие контекста приложения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	</a:t>
            </a:r>
            <a:r>
              <a:rPr lang="ru-RU" b="1" dirty="0" err="1" smtClean="0">
                <a:solidFill>
                  <a:schemeClr val="tx2"/>
                </a:solidFill>
              </a:rPr>
              <a:t>ClassPathXmlApplicationContext</a:t>
            </a:r>
            <a:r>
              <a:rPr lang="ru-RU" b="1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– загружает определение контекста из XML-файла, расположенного в библиотеке классов (</a:t>
            </a:r>
            <a:r>
              <a:rPr lang="ru-RU" dirty="0" err="1">
                <a:solidFill>
                  <a:schemeClr val="tx2"/>
                </a:solidFill>
              </a:rPr>
              <a:t>classpath</a:t>
            </a:r>
            <a:r>
              <a:rPr lang="ru-RU" dirty="0">
                <a:solidFill>
                  <a:schemeClr val="tx2"/>
                </a:solidFill>
              </a:rPr>
              <a:t>), и обрабатывает файлы с определениями контекстов как </a:t>
            </a:r>
            <a:r>
              <a:rPr lang="ru-RU" dirty="0" smtClean="0">
                <a:solidFill>
                  <a:schemeClr val="tx2"/>
                </a:solidFill>
              </a:rPr>
              <a:t>ресурсы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Варианты п</a:t>
            </a:r>
            <a:r>
              <a:rPr lang="ru-RU" dirty="0" smtClean="0"/>
              <a:t>однятие контекста приложения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	</a:t>
            </a:r>
            <a:r>
              <a:rPr lang="ru-RU" b="1" dirty="0" err="1" smtClean="0">
                <a:solidFill>
                  <a:schemeClr val="tx2"/>
                </a:solidFill>
              </a:rPr>
              <a:t>FileSystemXmlApplicationContext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– загружает определение контекста из XML-файла в файловой </a:t>
            </a:r>
            <a:r>
              <a:rPr lang="ru-RU" dirty="0" smtClean="0">
                <a:solidFill>
                  <a:schemeClr val="tx2"/>
                </a:solidFill>
              </a:rPr>
              <a:t>системе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Варианты п</a:t>
            </a:r>
            <a:r>
              <a:rPr lang="ru-RU" dirty="0" smtClean="0"/>
              <a:t>однятие контекста приложения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	</a:t>
            </a:r>
            <a:r>
              <a:rPr lang="ru-RU" b="1" dirty="0" err="1" smtClean="0">
                <a:solidFill>
                  <a:schemeClr val="tx2"/>
                </a:solidFill>
              </a:rPr>
              <a:t>XmlWebApplicationContext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– загружает определение контекста из XML-файла, содержащегося внутри </a:t>
            </a:r>
            <a:r>
              <a:rPr lang="ru-RU" dirty="0" smtClean="0">
                <a:solidFill>
                  <a:schemeClr val="tx2"/>
                </a:solidFill>
              </a:rPr>
              <a:t>веб-приложения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ru-RU" sz="8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Поднятие контекста в приложении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err="1">
                <a:solidFill>
                  <a:schemeClr val="tx2"/>
                </a:solidFill>
              </a:rPr>
              <a:t>ApplicationContext</a:t>
            </a:r>
            <a:r>
              <a:rPr lang="en-US" sz="8000" dirty="0">
                <a:solidFill>
                  <a:schemeClr val="tx2"/>
                </a:solidFill>
              </a:rPr>
              <a:t> context = new </a:t>
            </a:r>
            <a:r>
              <a:rPr lang="en-US" sz="8000" dirty="0" err="1">
                <a:solidFill>
                  <a:schemeClr val="tx2"/>
                </a:solidFill>
              </a:rPr>
              <a:t>FileSystemXmlApplicationContext</a:t>
            </a:r>
            <a:r>
              <a:rPr lang="en-US" sz="8000" dirty="0">
                <a:solidFill>
                  <a:schemeClr val="tx2"/>
                </a:solidFill>
              </a:rPr>
              <a:t>("</a:t>
            </a:r>
            <a:r>
              <a:rPr lang="en-US" sz="8000" dirty="0">
                <a:solidFill>
                  <a:schemeClr val="accent3"/>
                </a:solidFill>
              </a:rPr>
              <a:t>c:/foo.xml</a:t>
            </a:r>
            <a:r>
              <a:rPr lang="en-US" sz="8000" dirty="0" smtClean="0">
                <a:solidFill>
                  <a:schemeClr val="tx2"/>
                </a:solidFill>
              </a:rPr>
              <a:t>");</a:t>
            </a:r>
            <a:endParaRPr lang="ru-RU" sz="8000" dirty="0" smtClean="0">
              <a:solidFill>
                <a:schemeClr val="tx2"/>
              </a:solidFill>
            </a:endParaRPr>
          </a:p>
          <a:p>
            <a:pPr algn="ctr"/>
            <a:endParaRPr lang="ru-RU" sz="8000" dirty="0">
              <a:solidFill>
                <a:schemeClr val="tx2"/>
              </a:solidFill>
            </a:endParaRPr>
          </a:p>
          <a:p>
            <a:pPr algn="ctr"/>
            <a:r>
              <a:rPr lang="fr-FR" sz="8000" dirty="0">
                <a:solidFill>
                  <a:schemeClr val="tx2"/>
                </a:solidFill>
              </a:rPr>
              <a:t>ApplicationContext context = new ClassPathXmlApplicationContext("</a:t>
            </a:r>
            <a:r>
              <a:rPr lang="fr-FR" sz="8000" dirty="0">
                <a:solidFill>
                  <a:schemeClr val="accent3"/>
                </a:solidFill>
              </a:rPr>
              <a:t>foo.xml</a:t>
            </a:r>
            <a:r>
              <a:rPr lang="fr-FR" sz="8000" dirty="0">
                <a:solidFill>
                  <a:schemeClr val="tx2"/>
                </a:solidFill>
              </a:rPr>
              <a:t>");</a:t>
            </a:r>
            <a:endParaRPr lang="ru-RU" sz="8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Поднятие контекста в приложении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err="1">
                <a:solidFill>
                  <a:schemeClr val="tx2"/>
                </a:solidFill>
              </a:rPr>
              <a:t>ApplicationContext</a:t>
            </a:r>
            <a:r>
              <a:rPr lang="en-US" sz="8000" dirty="0">
                <a:solidFill>
                  <a:schemeClr val="tx2"/>
                </a:solidFill>
              </a:rPr>
              <a:t> context = new </a:t>
            </a:r>
            <a:r>
              <a:rPr lang="en-US" sz="8000" dirty="0" err="1">
                <a:solidFill>
                  <a:schemeClr val="tx2"/>
                </a:solidFill>
              </a:rPr>
              <a:t>FileSystemXmlApplicationContext</a:t>
            </a:r>
            <a:r>
              <a:rPr lang="en-US" sz="8000" dirty="0">
                <a:solidFill>
                  <a:schemeClr val="tx2"/>
                </a:solidFill>
              </a:rPr>
              <a:t>("</a:t>
            </a:r>
            <a:r>
              <a:rPr lang="en-US" sz="8000" dirty="0">
                <a:solidFill>
                  <a:schemeClr val="accent3"/>
                </a:solidFill>
              </a:rPr>
              <a:t>c:/foo.xml</a:t>
            </a:r>
            <a:r>
              <a:rPr lang="en-US" sz="8000" dirty="0">
                <a:solidFill>
                  <a:schemeClr val="tx2"/>
                </a:solidFill>
              </a:rPr>
              <a:t>");</a:t>
            </a:r>
            <a:endParaRPr lang="ru-RU" sz="8000" dirty="0">
              <a:solidFill>
                <a:schemeClr val="tx2"/>
              </a:solidFill>
            </a:endParaRPr>
          </a:p>
        </p:txBody>
      </p:sp>
      <p:sp>
        <p:nvSpPr>
          <p:cNvPr id="6" name="Облако 5"/>
          <p:cNvSpPr/>
          <p:nvPr/>
        </p:nvSpPr>
        <p:spPr>
          <a:xfrm>
            <a:off x="3551714" y="5091300"/>
            <a:ext cx="19802476" cy="8248304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/>
              <a:t>Если вы используете </a:t>
            </a:r>
            <a:r>
              <a:rPr lang="en-US" sz="8000" b="1" dirty="0" smtClean="0"/>
              <a:t>Spring, </a:t>
            </a:r>
            <a:r>
              <a:rPr lang="ru-RU" sz="8000" b="1" dirty="0" smtClean="0"/>
              <a:t>то имя переменной должно содержать минимум 20 символов…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66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600" b="1" dirty="0" smtClean="0"/>
              <a:t>Жизненный цикл компонента</a:t>
            </a:r>
            <a:endParaRPr lang="ru-RU" sz="16600" b="1" dirty="0"/>
          </a:p>
        </p:txBody>
      </p:sp>
    </p:spTree>
    <p:extLst>
      <p:ext uri="{BB962C8B-B14F-4D97-AF65-F5344CB8AC3E}">
        <p14:creationId xmlns:p14="http://schemas.microsoft.com/office/powerpoint/2010/main" val="29096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47" y="738028"/>
            <a:ext cx="21039931" cy="1252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Овальная выноска 17"/>
          <p:cNvSpPr/>
          <p:nvPr/>
        </p:nvSpPr>
        <p:spPr>
          <a:xfrm>
            <a:off x="3162776" y="2898299"/>
            <a:ext cx="11001375" cy="5260423"/>
          </a:xfrm>
          <a:prstGeom prst="wedgeEllipseCallout">
            <a:avLst>
              <a:gd name="adj1" fmla="val -35774"/>
              <a:gd name="adj2" fmla="val -63975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Spring </a:t>
            </a:r>
            <a:r>
              <a:rPr lang="ru-RU" sz="6000" b="1" dirty="0"/>
              <a:t>создает экземпляр компонента</a:t>
            </a:r>
          </a:p>
        </p:txBody>
      </p:sp>
      <p:sp>
        <p:nvSpPr>
          <p:cNvPr id="19" name="Овальная выноска 18"/>
          <p:cNvSpPr/>
          <p:nvPr/>
        </p:nvSpPr>
        <p:spPr>
          <a:xfrm>
            <a:off x="3162775" y="2898299"/>
            <a:ext cx="11001375" cy="7200900"/>
          </a:xfrm>
          <a:prstGeom prst="wedgeEllipseCallout">
            <a:avLst>
              <a:gd name="adj1" fmla="val -7524"/>
              <a:gd name="adj2" fmla="val -6161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err="1"/>
              <a:t>Spring</a:t>
            </a:r>
            <a:r>
              <a:rPr lang="ru-RU" sz="6000" b="1" dirty="0"/>
              <a:t> внедряет значения и ссылки на компоненты в свойства данного компонента</a:t>
            </a:r>
          </a:p>
        </p:txBody>
      </p:sp>
      <p:sp>
        <p:nvSpPr>
          <p:cNvPr id="20" name="Овальная выноска 19"/>
          <p:cNvSpPr/>
          <p:nvPr/>
        </p:nvSpPr>
        <p:spPr>
          <a:xfrm>
            <a:off x="5574726" y="2898299"/>
            <a:ext cx="13681709" cy="6704675"/>
          </a:xfrm>
          <a:prstGeom prst="wedgeEllipseCallout">
            <a:avLst>
              <a:gd name="adj1" fmla="val -2397"/>
              <a:gd name="adj2" fmla="val -5868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компонент реализует интерфейс </a:t>
            </a:r>
            <a:r>
              <a:rPr lang="ru-RU" sz="6000" b="1" dirty="0" err="1"/>
              <a:t>BeanNameAware</a:t>
            </a:r>
            <a:r>
              <a:rPr lang="ru-RU" sz="6000" b="1" dirty="0"/>
              <a:t>, </a:t>
            </a:r>
            <a:r>
              <a:rPr lang="ru-RU" sz="6000" b="1" dirty="0" err="1"/>
              <a:t>Spring</a:t>
            </a:r>
            <a:r>
              <a:rPr lang="ru-RU" sz="6000" b="1" dirty="0"/>
              <a:t> передает идентификатор компонента методу </a:t>
            </a:r>
            <a:r>
              <a:rPr lang="ru-RU" sz="6000" b="1" dirty="0" err="1"/>
              <a:t>setBeanName</a:t>
            </a:r>
            <a:r>
              <a:rPr lang="ru-RU" sz="6000" b="1" dirty="0"/>
              <a:t>()</a:t>
            </a:r>
          </a:p>
        </p:txBody>
      </p:sp>
      <p:sp>
        <p:nvSpPr>
          <p:cNvPr id="21" name="Овальная выноска 20"/>
          <p:cNvSpPr/>
          <p:nvPr/>
        </p:nvSpPr>
        <p:spPr>
          <a:xfrm>
            <a:off x="6286183" y="3258344"/>
            <a:ext cx="17642204" cy="6480810"/>
          </a:xfrm>
          <a:prstGeom prst="wedgeEllipseCallout">
            <a:avLst>
              <a:gd name="adj1" fmla="val 13634"/>
              <a:gd name="adj2" fmla="val -64346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компонент реализует интерфейс </a:t>
            </a:r>
            <a:r>
              <a:rPr lang="en-US" sz="6000" b="1" dirty="0" err="1"/>
              <a:t>BeanFactoryAware</a:t>
            </a:r>
            <a:r>
              <a:rPr lang="en-US" sz="6000" b="1" dirty="0"/>
              <a:t>, Spring </a:t>
            </a:r>
            <a:r>
              <a:rPr lang="ru-RU" sz="6000" b="1" dirty="0"/>
              <a:t>вызывает метод </a:t>
            </a:r>
            <a:r>
              <a:rPr lang="en-US" sz="6000" b="1" dirty="0" err="1"/>
              <a:t>setBeanFactory</a:t>
            </a:r>
            <a:r>
              <a:rPr lang="en-US" sz="6000" b="1" dirty="0"/>
              <a:t>() , </a:t>
            </a:r>
            <a:r>
              <a:rPr lang="ru-RU" sz="6000" b="1" dirty="0"/>
              <a:t>передавая ему саму фабрику компонентов</a:t>
            </a:r>
          </a:p>
        </p:txBody>
      </p:sp>
      <p:sp>
        <p:nvSpPr>
          <p:cNvPr id="22" name="Овальная выноска 21"/>
          <p:cNvSpPr/>
          <p:nvPr/>
        </p:nvSpPr>
        <p:spPr>
          <a:xfrm>
            <a:off x="3034347" y="4698524"/>
            <a:ext cx="19438182" cy="8140783"/>
          </a:xfrm>
          <a:prstGeom prst="wedgeEllipseCallout">
            <a:avLst>
              <a:gd name="adj1" fmla="val -27959"/>
              <a:gd name="adj2" fmla="val -49744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компонент реализует интерфейс </a:t>
            </a:r>
            <a:r>
              <a:rPr lang="en-US" sz="6000" b="1" dirty="0" err="1"/>
              <a:t>ApplicationContextAware</a:t>
            </a:r>
            <a:r>
              <a:rPr lang="en-US" sz="6000" b="1" dirty="0"/>
              <a:t>, Spring </a:t>
            </a:r>
            <a:r>
              <a:rPr lang="ru-RU" sz="6000" b="1" dirty="0"/>
              <a:t>вызывает метод </a:t>
            </a:r>
            <a:r>
              <a:rPr lang="en-US" sz="6000" b="1" dirty="0" err="1"/>
              <a:t>setApplicationContext</a:t>
            </a:r>
            <a:r>
              <a:rPr lang="en-US" sz="6000" b="1" dirty="0"/>
              <a:t>(),  </a:t>
            </a:r>
            <a:r>
              <a:rPr lang="ru-RU" sz="6000" b="1" dirty="0"/>
              <a:t>передавая ему ссылку на вмещающий контекст приложения</a:t>
            </a:r>
          </a:p>
        </p:txBody>
      </p:sp>
      <p:sp>
        <p:nvSpPr>
          <p:cNvPr id="23" name="Овальная выноска 22"/>
          <p:cNvSpPr/>
          <p:nvPr/>
        </p:nvSpPr>
        <p:spPr>
          <a:xfrm>
            <a:off x="6432074" y="5409953"/>
            <a:ext cx="16202025" cy="7850111"/>
          </a:xfrm>
          <a:prstGeom prst="wedgeEllipseCallout">
            <a:avLst>
              <a:gd name="adj1" fmla="val -1683"/>
              <a:gd name="adj2" fmla="val -58866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какие-либо из компонентов реализуют интерфейс </a:t>
            </a:r>
            <a:r>
              <a:rPr lang="en-US" sz="6000" b="1" dirty="0" err="1"/>
              <a:t>BeanPostProcessor</a:t>
            </a:r>
            <a:r>
              <a:rPr lang="en-US" sz="6000" b="1" dirty="0"/>
              <a:t>, Spring </a:t>
            </a:r>
            <a:r>
              <a:rPr lang="ru-RU" sz="6000" b="1" dirty="0"/>
              <a:t>вызывает их методы </a:t>
            </a:r>
            <a:r>
              <a:rPr lang="en-US" sz="6000" b="1" dirty="0" err="1"/>
              <a:t>postProcessBeforeIniti</a:t>
            </a:r>
            <a:r>
              <a:rPr lang="en-US" sz="6000" b="1" dirty="0"/>
              <a:t> </a:t>
            </a:r>
            <a:r>
              <a:rPr lang="en-US" sz="6000" b="1" dirty="0" err="1"/>
              <a:t>alization</a:t>
            </a:r>
            <a:r>
              <a:rPr lang="en-US" sz="6000" b="1" dirty="0"/>
              <a:t>() </a:t>
            </a:r>
          </a:p>
        </p:txBody>
      </p:sp>
      <p:sp>
        <p:nvSpPr>
          <p:cNvPr id="24" name="Овальная выноска 23"/>
          <p:cNvSpPr/>
          <p:nvPr/>
        </p:nvSpPr>
        <p:spPr>
          <a:xfrm>
            <a:off x="2471577" y="6575858"/>
            <a:ext cx="21602701" cy="7130021"/>
          </a:xfrm>
          <a:prstGeom prst="wedgeEllipseCallout">
            <a:avLst>
              <a:gd name="adj1" fmla="val -18099"/>
              <a:gd name="adj2" fmla="val -5345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какие-либо из компонентов реализуют интерфейс </a:t>
            </a:r>
            <a:r>
              <a:rPr lang="ru-RU" sz="6000" b="1" dirty="0" err="1"/>
              <a:t>InitializingBean</a:t>
            </a:r>
            <a:r>
              <a:rPr lang="ru-RU" sz="6000" b="1" dirty="0"/>
              <a:t>,  </a:t>
            </a:r>
            <a:r>
              <a:rPr lang="ru-RU" sz="6000" b="1" dirty="0" err="1"/>
              <a:t>Spring</a:t>
            </a:r>
            <a:r>
              <a:rPr lang="ru-RU" sz="6000" b="1" dirty="0"/>
              <a:t> вызывает их методы </a:t>
            </a:r>
            <a:r>
              <a:rPr lang="ru-RU" sz="6000" b="1" dirty="0" err="1"/>
              <a:t>afterPropertiesSet</a:t>
            </a:r>
            <a:r>
              <a:rPr lang="ru-RU" sz="6000" b="1" dirty="0"/>
              <a:t>() .  Аналогично, если компонент был объявлен с атрибутом </a:t>
            </a:r>
            <a:r>
              <a:rPr lang="ru-RU" sz="6000" b="1" dirty="0" err="1"/>
              <a:t>init-method</a:t>
            </a:r>
            <a:r>
              <a:rPr lang="ru-RU" sz="6000" b="1" dirty="0"/>
              <a:t> , вызывается указанный метод  инициализации. </a:t>
            </a:r>
          </a:p>
        </p:txBody>
      </p:sp>
      <p:sp>
        <p:nvSpPr>
          <p:cNvPr id="26" name="Овальная выноска 25"/>
          <p:cNvSpPr/>
          <p:nvPr/>
        </p:nvSpPr>
        <p:spPr>
          <a:xfrm>
            <a:off x="671354" y="367600"/>
            <a:ext cx="15841980" cy="7211284"/>
          </a:xfrm>
          <a:prstGeom prst="wedgeEllipseCallout">
            <a:avLst>
              <a:gd name="adj1" fmla="val 52420"/>
              <a:gd name="adj2" fmla="val 2540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/>
              <a:t>Если какие-либо из компонентов реализуют интерфейс </a:t>
            </a:r>
            <a:r>
              <a:rPr lang="en-US" sz="6000" b="1" dirty="0" err="1" smtClean="0"/>
              <a:t>BeanPostProcessor</a:t>
            </a:r>
            <a:r>
              <a:rPr lang="en-US" sz="6000" b="1" dirty="0" smtClean="0"/>
              <a:t>, Spring </a:t>
            </a:r>
            <a:r>
              <a:rPr lang="ru-RU" sz="6000" b="1" dirty="0" smtClean="0"/>
              <a:t>вызывает их методы </a:t>
            </a:r>
            <a:r>
              <a:rPr lang="en-US" sz="6000" b="1" dirty="0" err="1" smtClean="0"/>
              <a:t>postProcessAfterInitialization</a:t>
            </a:r>
            <a:r>
              <a:rPr lang="en-US" sz="6000" b="1" dirty="0" smtClean="0"/>
              <a:t>()</a:t>
            </a:r>
            <a:endParaRPr lang="en-US" sz="6000" b="1" dirty="0"/>
          </a:p>
        </p:txBody>
      </p:sp>
      <p:sp>
        <p:nvSpPr>
          <p:cNvPr id="28" name="Овальная выноска 27"/>
          <p:cNvSpPr/>
          <p:nvPr/>
        </p:nvSpPr>
        <p:spPr>
          <a:xfrm>
            <a:off x="928927" y="2268549"/>
            <a:ext cx="22274054" cy="4601751"/>
          </a:xfrm>
          <a:prstGeom prst="wedgeEllipseCallout">
            <a:avLst>
              <a:gd name="adj1" fmla="val 2642"/>
              <a:gd name="adj2" fmla="val 69126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В этот момент компонент готов к использованию приложением и будет сохраняться в контексте приложения, пока он не будет уничтожен. </a:t>
            </a:r>
          </a:p>
        </p:txBody>
      </p:sp>
      <p:sp>
        <p:nvSpPr>
          <p:cNvPr id="29" name="Овальная выноска 28"/>
          <p:cNvSpPr/>
          <p:nvPr/>
        </p:nvSpPr>
        <p:spPr>
          <a:xfrm>
            <a:off x="2471579" y="2898299"/>
            <a:ext cx="20161726" cy="7920990"/>
          </a:xfrm>
          <a:prstGeom prst="wedgeEllipseCallout">
            <a:avLst>
              <a:gd name="adj1" fmla="val 1812"/>
              <a:gd name="adj2" fmla="val 58831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/>
              <a:t>Если какие-либо из компонентов реализуют интерфейс </a:t>
            </a:r>
            <a:r>
              <a:rPr lang="ru-RU" sz="6000" b="1" dirty="0" err="1"/>
              <a:t>DisposableBean</a:t>
            </a:r>
            <a:r>
              <a:rPr lang="ru-RU" sz="6000" b="1" dirty="0"/>
              <a:t>,  </a:t>
            </a:r>
            <a:r>
              <a:rPr lang="ru-RU" sz="6000" b="1" dirty="0" err="1"/>
              <a:t>Spring</a:t>
            </a:r>
            <a:r>
              <a:rPr lang="ru-RU" sz="6000" b="1" dirty="0"/>
              <a:t> вызывает их методы </a:t>
            </a:r>
            <a:r>
              <a:rPr lang="ru-RU" sz="6000" b="1" dirty="0" err="1"/>
              <a:t>destroy</a:t>
            </a:r>
            <a:r>
              <a:rPr lang="ru-RU" sz="6000" b="1" dirty="0"/>
              <a:t>() . Аналогично, если компонент был объявлен с атрибутом </a:t>
            </a:r>
            <a:r>
              <a:rPr lang="ru-RU" sz="6000" b="1" dirty="0" err="1"/>
              <a:t>destroy-method</a:t>
            </a:r>
            <a:r>
              <a:rPr lang="ru-RU" sz="6000" b="1" dirty="0"/>
              <a:t>, вызывается указанный метод.</a:t>
            </a:r>
          </a:p>
        </p:txBody>
      </p:sp>
    </p:spTree>
    <p:extLst>
      <p:ext uri="{BB962C8B-B14F-4D97-AF65-F5344CB8AC3E}">
        <p14:creationId xmlns:p14="http://schemas.microsoft.com/office/powerpoint/2010/main" val="349065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Определение файла </a:t>
            </a:r>
            <a:r>
              <a:rPr lang="ru-RU" dirty="0" err="1" smtClean="0"/>
              <a:t>бинов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Открыть файл </a:t>
            </a:r>
            <a:r>
              <a:rPr lang="en-US" dirty="0" smtClean="0">
                <a:solidFill>
                  <a:schemeClr val="tx2"/>
                </a:solidFill>
              </a:rPr>
              <a:t>beans.xml </a:t>
            </a:r>
          </a:p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Рассмотреть из чего он состоит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45" y="493252"/>
            <a:ext cx="9001124" cy="1273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3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90387"/>
              </p:ext>
            </p:extLst>
          </p:nvPr>
        </p:nvGraphicFramePr>
        <p:xfrm>
          <a:off x="3191669" y="360043"/>
          <a:ext cx="20882610" cy="131624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60495"/>
                <a:gridCol w="16922115"/>
              </a:tblGrid>
              <a:tr h="1458121"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Пространство имен</a:t>
                      </a:r>
                      <a:endParaRPr lang="ru-RU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Назначение</a:t>
                      </a:r>
                      <a:endParaRPr lang="ru-RU" sz="4400" dirty="0"/>
                    </a:p>
                  </a:txBody>
                  <a:tcPr/>
                </a:tc>
              </a:tr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 smtClean="0"/>
                        <a:t>aop</a:t>
                      </a:r>
                      <a:endParaRPr lang="ru-RU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Предоставляет элементы для объявления аспектов и для автоматического </a:t>
                      </a:r>
                      <a:r>
                        <a:rPr lang="ru-RU" sz="3600" dirty="0" err="1" smtClean="0"/>
                        <a:t>проксирования</a:t>
                      </a:r>
                      <a:r>
                        <a:rPr lang="ru-RU" sz="3600" dirty="0" smtClean="0"/>
                        <a:t> классов, объявляемых аспектами с помощью аннотации @</a:t>
                      </a:r>
                      <a:r>
                        <a:rPr lang="ru-RU" sz="3600" dirty="0" err="1" smtClean="0"/>
                        <a:t>AspectJ</a:t>
                      </a:r>
                      <a:r>
                        <a:rPr lang="ru-RU" sz="3600" dirty="0" smtClean="0"/>
                        <a:t> </a:t>
                      </a:r>
                      <a:endParaRPr lang="ru-RU" sz="3600" dirty="0"/>
                    </a:p>
                  </a:txBody>
                  <a:tcPr/>
                </a:tc>
              </a:tr>
              <a:tr h="947061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beans</a:t>
                      </a:r>
                      <a:endParaRPr lang="ru-RU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Пространство имен с основными элементами, позволяющими объявлять компоненты и определять связи между ними </a:t>
                      </a:r>
                      <a:endParaRPr lang="ru-RU" sz="3600" dirty="0"/>
                    </a:p>
                  </a:txBody>
                  <a:tcPr/>
                </a:tc>
              </a:tr>
              <a:tr h="947061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context</a:t>
                      </a:r>
                      <a:endParaRPr lang="ru-RU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Содержит элементы для конфигурирования контекста приложения </a:t>
                      </a:r>
                      <a:r>
                        <a:rPr lang="ru-RU" sz="3600" dirty="0" err="1" smtClean="0"/>
                        <a:t>Spring</a:t>
                      </a:r>
                      <a:r>
                        <a:rPr lang="ru-RU" sz="3600" dirty="0" smtClean="0"/>
                        <a:t>, включая возможность автоматического определения и автоматического связывания компонентов, а также внедрения объектов, которые не управляются </a:t>
                      </a:r>
                      <a:r>
                        <a:rPr lang="ru-RU" sz="3600" dirty="0" err="1" smtClean="0"/>
                        <a:t>фреймворком</a:t>
                      </a:r>
                      <a:r>
                        <a:rPr lang="ru-RU" sz="3600" dirty="0" smtClean="0"/>
                        <a:t> </a:t>
                      </a:r>
                      <a:r>
                        <a:rPr lang="ru-RU" sz="3600" dirty="0" err="1" smtClean="0"/>
                        <a:t>Spring</a:t>
                      </a:r>
                      <a:r>
                        <a:rPr lang="ru-RU" sz="3600" dirty="0" smtClean="0"/>
                        <a:t> непосредственно </a:t>
                      </a:r>
                      <a:endParaRPr lang="ru-RU" sz="3600" dirty="0"/>
                    </a:p>
                  </a:txBody>
                  <a:tcPr/>
                </a:tc>
              </a:tr>
              <a:tr h="62103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 smtClean="0"/>
                        <a:t>jee</a:t>
                      </a:r>
                      <a:endParaRPr lang="ru-RU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Обеспечивает интеграцию с такими </a:t>
                      </a:r>
                      <a:r>
                        <a:rPr lang="ru-RU" sz="3600" dirty="0" err="1" smtClean="0"/>
                        <a:t>Java</a:t>
                      </a:r>
                      <a:r>
                        <a:rPr lang="ru-RU" sz="3600" dirty="0" smtClean="0"/>
                        <a:t> EE API, как JNDI и EJB</a:t>
                      </a:r>
                      <a:endParaRPr lang="ru-RU" sz="3600" dirty="0"/>
                    </a:p>
                  </a:txBody>
                  <a:tcPr/>
                </a:tc>
              </a:tr>
              <a:tr h="280035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 smtClean="0"/>
                        <a:t>jms</a:t>
                      </a:r>
                      <a:endParaRPr lang="ru-RU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Предоставляет элементы для объявления POJO, управляемых сообщениями</a:t>
                      </a:r>
                      <a:endParaRPr lang="ru-RU" sz="3600" dirty="0"/>
                    </a:p>
                  </a:txBody>
                  <a:tcPr/>
                </a:tc>
              </a:tr>
              <a:tr h="659130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lang</a:t>
                      </a:r>
                      <a:endParaRPr lang="ru-RU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Позволяет объявлять компоненты, реализованные как сценарии на языках </a:t>
                      </a:r>
                      <a:r>
                        <a:rPr lang="ru-RU" sz="3600" dirty="0" err="1" smtClean="0"/>
                        <a:t>Groovy</a:t>
                      </a:r>
                      <a:r>
                        <a:rPr lang="ru-RU" sz="3600" dirty="0" smtClean="0"/>
                        <a:t>, </a:t>
                      </a:r>
                      <a:r>
                        <a:rPr lang="ru-RU" sz="3600" dirty="0" err="1" smtClean="0"/>
                        <a:t>JRuby</a:t>
                      </a:r>
                      <a:r>
                        <a:rPr lang="ru-RU" sz="3600" dirty="0" smtClean="0"/>
                        <a:t> и </a:t>
                      </a:r>
                      <a:r>
                        <a:rPr lang="ru-RU" sz="3600" dirty="0" err="1" smtClean="0"/>
                        <a:t>BeanShell</a:t>
                      </a:r>
                      <a:r>
                        <a:rPr lang="ru-RU" sz="3600" dirty="0" smtClean="0"/>
                        <a:t> </a:t>
                      </a:r>
                    </a:p>
                  </a:txBody>
                  <a:tcPr/>
                </a:tc>
              </a:tr>
              <a:tr h="947061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mvc</a:t>
                      </a:r>
                      <a:endParaRPr lang="ru-RU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Включает такие возможности </a:t>
                      </a:r>
                      <a:r>
                        <a:rPr lang="ru-RU" sz="3600" dirty="0" err="1" smtClean="0"/>
                        <a:t>Spring</a:t>
                      </a:r>
                      <a:r>
                        <a:rPr lang="ru-RU" sz="3600" dirty="0" smtClean="0"/>
                        <a:t> MVC, как аннотированные контроллеры, контроллеры представлений и обработчики</a:t>
                      </a:r>
                      <a:endParaRPr lang="ru-RU" sz="3600" dirty="0"/>
                    </a:p>
                  </a:txBody>
                  <a:tcPr/>
                </a:tc>
              </a:tr>
              <a:tr h="203835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oxm</a:t>
                      </a:r>
                      <a:endParaRPr lang="ru-RU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Поддерживает возможность настройки механизма отображения объектов в XML</a:t>
                      </a:r>
                      <a:endParaRPr lang="ru-RU" sz="3600" dirty="0"/>
                    </a:p>
                  </a:txBody>
                  <a:tcPr/>
                </a:tc>
              </a:tr>
              <a:tr h="161925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tx</a:t>
                      </a:r>
                      <a:endParaRPr lang="ru-RU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Содержит элементы настройки декларативных транзакций </a:t>
                      </a:r>
                      <a:endParaRPr lang="ru-RU" sz="3600" dirty="0"/>
                    </a:p>
                  </a:txBody>
                  <a:tcPr/>
                </a:tc>
              </a:tr>
              <a:tr h="947061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err="1" smtClean="0"/>
                        <a:t>util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Набор различных вспомогательных элементов, включающий возможность объявления коллекций как компонентов и поддержку элементов-заполнителей свойств</a:t>
                      </a:r>
                      <a:endParaRPr lang="ru-RU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6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Задания: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Поднимаем контекст </a:t>
            </a:r>
            <a:r>
              <a:rPr lang="en-US" dirty="0" smtClean="0">
                <a:solidFill>
                  <a:schemeClr val="tx2"/>
                </a:solidFill>
              </a:rPr>
              <a:t>Spring - </a:t>
            </a:r>
            <a:r>
              <a:rPr lang="en-US" b="1" dirty="0" smtClean="0">
                <a:solidFill>
                  <a:schemeClr val="tx2"/>
                </a:solidFill>
              </a:rPr>
              <a:t>Launcher01.java</a:t>
            </a:r>
          </a:p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Убеждаемся, что по факту </a:t>
            </a:r>
            <a:r>
              <a:rPr lang="en-US" dirty="0" smtClean="0">
                <a:solidFill>
                  <a:schemeClr val="tx2"/>
                </a:solidFill>
              </a:rPr>
              <a:t>Spring </a:t>
            </a:r>
            <a:r>
              <a:rPr lang="ru-RU" dirty="0" smtClean="0">
                <a:solidFill>
                  <a:schemeClr val="tx2"/>
                </a:solidFill>
              </a:rPr>
              <a:t>сделал вот это: </a:t>
            </a:r>
            <a:r>
              <a:rPr lang="en-US" b="1" dirty="0" smtClean="0">
                <a:solidFill>
                  <a:schemeClr val="tx2"/>
                </a:solidFill>
              </a:rPr>
              <a:t>new </a:t>
            </a:r>
            <a:r>
              <a:rPr lang="en-US" b="1" dirty="0" err="1" smtClean="0">
                <a:solidFill>
                  <a:schemeClr val="tx2"/>
                </a:solidFill>
              </a:rPr>
              <a:t>com.javarzn.training.context.MyBean</a:t>
            </a:r>
            <a:r>
              <a:rPr lang="en-US" b="1" dirty="0">
                <a:solidFill>
                  <a:schemeClr val="tx2"/>
                </a:solidFill>
              </a:rPr>
              <a:t>()</a:t>
            </a:r>
            <a:endParaRPr lang="en-US" b="1" dirty="0" smtClean="0">
              <a:solidFill>
                <a:schemeClr val="tx2"/>
              </a:solidFill>
            </a:endParaRPr>
          </a:p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Проверить как поднимается контекст при использовании </a:t>
            </a:r>
            <a:r>
              <a:rPr lang="en-US" b="1" dirty="0" err="1" smtClean="0">
                <a:solidFill>
                  <a:schemeClr val="tx2"/>
                </a:solidFill>
              </a:rPr>
              <a:t>FileSystemXmlApplicationContext</a:t>
            </a: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Понять почему </a:t>
            </a:r>
            <a:r>
              <a:rPr lang="en-US" dirty="0" smtClean="0">
                <a:solidFill>
                  <a:schemeClr val="tx2"/>
                </a:solidFill>
              </a:rPr>
              <a:t>Spring </a:t>
            </a:r>
            <a:r>
              <a:rPr lang="ru-RU" dirty="0" smtClean="0">
                <a:solidFill>
                  <a:schemeClr val="tx2"/>
                </a:solidFill>
              </a:rPr>
              <a:t>ищет целевой файл именно по данному пути</a:t>
            </a:r>
            <a:endParaRPr lang="en-US" dirty="0" smtClean="0">
              <a:solidFill>
                <a:schemeClr val="tx2"/>
              </a:solidFill>
            </a:endParaRPr>
          </a:p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Вызываем метод из </a:t>
            </a:r>
            <a:r>
              <a:rPr lang="ru-RU" dirty="0" err="1" smtClean="0">
                <a:solidFill>
                  <a:schemeClr val="tx2"/>
                </a:solidFill>
              </a:rPr>
              <a:t>бина</a:t>
            </a:r>
            <a:r>
              <a:rPr lang="ru-RU" dirty="0" smtClean="0">
                <a:solidFill>
                  <a:schemeClr val="tx2"/>
                </a:solidFill>
              </a:rPr>
              <a:t> - </a:t>
            </a:r>
            <a:r>
              <a:rPr lang="en-US" dirty="0" smtClean="0">
                <a:solidFill>
                  <a:schemeClr val="tx2"/>
                </a:solidFill>
              </a:rPr>
              <a:t>Launcher02.java</a:t>
            </a:r>
          </a:p>
          <a:p>
            <a:pPr marL="1143000" indent="-1143000"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Рассмотреть получение </a:t>
            </a:r>
            <a:r>
              <a:rPr lang="ru-RU" dirty="0" err="1" smtClean="0">
                <a:solidFill>
                  <a:schemeClr val="tx2"/>
                </a:solidFill>
              </a:rPr>
              <a:t>бина</a:t>
            </a:r>
            <a:r>
              <a:rPr lang="ru-RU" dirty="0" smtClean="0">
                <a:solidFill>
                  <a:schemeClr val="tx2"/>
                </a:solidFill>
              </a:rPr>
              <a:t> без </a:t>
            </a:r>
            <a:r>
              <a:rPr lang="en-US" dirty="0" smtClean="0">
                <a:solidFill>
                  <a:schemeClr val="tx2"/>
                </a:solidFill>
              </a:rPr>
              <a:t>ID</a:t>
            </a: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AutoNum type="arabicParenR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Задания: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1143000" indent="-1143000">
              <a:buAutoNum type="arabicParenR" startAt="7"/>
            </a:pPr>
            <a:r>
              <a:rPr lang="ru-RU" dirty="0" smtClean="0">
                <a:solidFill>
                  <a:schemeClr val="tx2"/>
                </a:solidFill>
              </a:rPr>
              <a:t>Рассмотрим передачу параметров в конструкторе </a:t>
            </a:r>
            <a:r>
              <a:rPr lang="en-US" dirty="0" smtClean="0">
                <a:solidFill>
                  <a:schemeClr val="tx2"/>
                </a:solidFill>
              </a:rPr>
              <a:t>Launcher03.java </a:t>
            </a: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AutoNum type="arabicParenR" startAt="7"/>
            </a:pP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Font typeface="Arial" pitchFamily="34" charset="0"/>
              <a:buAutoNum type="arabicParenR" startAt="7"/>
            </a:pPr>
            <a:r>
              <a:rPr lang="ru-RU" dirty="0">
                <a:solidFill>
                  <a:schemeClr val="tx2"/>
                </a:solidFill>
              </a:rPr>
              <a:t>Рассмотрим передачу </a:t>
            </a:r>
            <a:r>
              <a:rPr lang="ru-RU" dirty="0" smtClean="0">
                <a:solidFill>
                  <a:schemeClr val="tx2"/>
                </a:solidFill>
              </a:rPr>
              <a:t>других </a:t>
            </a:r>
            <a:r>
              <a:rPr lang="ru-RU" dirty="0" err="1" smtClean="0">
                <a:solidFill>
                  <a:schemeClr val="tx2"/>
                </a:solidFill>
              </a:rPr>
              <a:t>бинов</a:t>
            </a:r>
            <a:r>
              <a:rPr lang="ru-RU" dirty="0" smtClean="0">
                <a:solidFill>
                  <a:schemeClr val="tx2"/>
                </a:solidFill>
              </a:rPr>
              <a:t> как параметров в  </a:t>
            </a:r>
            <a:r>
              <a:rPr lang="ru-RU" dirty="0">
                <a:solidFill>
                  <a:schemeClr val="tx2"/>
                </a:solidFill>
              </a:rPr>
              <a:t>конструкторе </a:t>
            </a:r>
            <a:r>
              <a:rPr lang="en-US" dirty="0" smtClean="0">
                <a:solidFill>
                  <a:schemeClr val="tx2"/>
                </a:solidFill>
              </a:rPr>
              <a:t>Launcher04.java </a:t>
            </a:r>
          </a:p>
          <a:p>
            <a:pPr marL="1143000" indent="-1143000">
              <a:buFont typeface="Arial" pitchFamily="34" charset="0"/>
              <a:buAutoNum type="arabicParenR" startAt="7"/>
            </a:pP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Font typeface="Arial" pitchFamily="34" charset="0"/>
              <a:buAutoNum type="arabicParenR" startAt="7"/>
            </a:pPr>
            <a:r>
              <a:rPr lang="ru-RU" dirty="0" smtClean="0">
                <a:solidFill>
                  <a:schemeClr val="tx2"/>
                </a:solidFill>
              </a:rPr>
              <a:t>Использование фабричного метода - </a:t>
            </a:r>
            <a:r>
              <a:rPr lang="en-US" dirty="0" smtClean="0">
                <a:solidFill>
                  <a:schemeClr val="tx2"/>
                </a:solidFill>
              </a:rPr>
              <a:t>Stage.java 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1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36" y="1458119"/>
            <a:ext cx="20934643" cy="1044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6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Методы инициализации и уничтожения компонента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191669" y="6073696"/>
            <a:ext cx="20882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&lt;bean </a:t>
            </a:r>
            <a:r>
              <a:rPr lang="en-US" sz="5400" b="1" dirty="0" smtClean="0">
                <a:solidFill>
                  <a:srgbClr val="00B0F0"/>
                </a:solidFill>
              </a:rPr>
              <a:t>id</a:t>
            </a:r>
            <a:r>
              <a:rPr lang="en-US" sz="5400" b="1" dirty="0" smtClean="0">
                <a:solidFill>
                  <a:srgbClr val="6DB33F"/>
                </a:solidFill>
              </a:rPr>
              <a:t>=“</a:t>
            </a:r>
            <a:r>
              <a:rPr lang="en-US" sz="5400" b="1" dirty="0" err="1" smtClean="0">
                <a:solidFill>
                  <a:srgbClr val="6DB33F"/>
                </a:solidFill>
              </a:rPr>
              <a:t>appConfig</a:t>
            </a:r>
            <a:r>
              <a:rPr lang="ru-RU" sz="5400" b="1" dirty="0" smtClean="0">
                <a:solidFill>
                  <a:srgbClr val="6DB33F"/>
                </a:solidFill>
              </a:rPr>
              <a:t>" </a:t>
            </a:r>
            <a:r>
              <a:rPr lang="en-US" sz="5400" b="1" dirty="0" smtClean="0">
                <a:solidFill>
                  <a:srgbClr val="00B0F0"/>
                </a:solidFill>
              </a:rPr>
              <a:t>class</a:t>
            </a:r>
            <a:r>
              <a:rPr lang="en-US" sz="5400" b="1" dirty="0">
                <a:solidFill>
                  <a:srgbClr val="6DB33F"/>
                </a:solidFill>
              </a:rPr>
              <a:t>=“</a:t>
            </a:r>
            <a:r>
              <a:rPr lang="en-US" sz="5400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sz="5400" b="1" dirty="0" smtClean="0">
                <a:solidFill>
                  <a:srgbClr val="6DB33F"/>
                </a:solidFill>
              </a:rPr>
              <a:t>"</a:t>
            </a:r>
            <a:r>
              <a:rPr lang="ru-RU" sz="5400" b="1" dirty="0" smtClean="0">
                <a:solidFill>
                  <a:srgbClr val="6DB33F"/>
                </a:solidFill>
              </a:rPr>
              <a:t> </a:t>
            </a:r>
          </a:p>
          <a:p>
            <a:r>
              <a:rPr lang="ru-RU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5400" b="1" dirty="0" err="1" smtClean="0">
                <a:solidFill>
                  <a:srgbClr val="00B0F0"/>
                </a:solidFill>
              </a:rPr>
              <a:t>init</a:t>
            </a:r>
            <a:r>
              <a:rPr lang="en-US" sz="5400" b="1" dirty="0" smtClean="0">
                <a:solidFill>
                  <a:srgbClr val="00B0F0"/>
                </a:solidFill>
              </a:rPr>
              <a:t>-method</a:t>
            </a:r>
            <a:r>
              <a:rPr lang="en-US" sz="5400" b="1" dirty="0" smtClean="0">
                <a:solidFill>
                  <a:srgbClr val="6DB33F"/>
                </a:solidFill>
              </a:rPr>
              <a:t>="</a:t>
            </a:r>
            <a:r>
              <a:rPr lang="en-US" sz="5400" b="1" dirty="0" err="1" smtClean="0">
                <a:solidFill>
                  <a:srgbClr val="6DB33F"/>
                </a:solidFill>
              </a:rPr>
              <a:t>turnOn</a:t>
            </a:r>
            <a:r>
              <a:rPr lang="en-US" sz="5400" b="1" dirty="0" smtClean="0">
                <a:solidFill>
                  <a:srgbClr val="6DB33F"/>
                </a:solidFill>
              </a:rPr>
              <a:t>"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400" b="1" dirty="0" smtClean="0">
                <a:solidFill>
                  <a:srgbClr val="00B0F0"/>
                </a:solidFill>
              </a:rPr>
              <a:t>destroy-method</a:t>
            </a:r>
            <a:r>
              <a:rPr lang="en-US" sz="5400" b="1" dirty="0" smtClean="0">
                <a:solidFill>
                  <a:srgbClr val="6DB33F"/>
                </a:solidFill>
              </a:rPr>
              <a:t>="</a:t>
            </a:r>
            <a:r>
              <a:rPr lang="en-US" sz="5400" b="1" dirty="0" err="1">
                <a:solidFill>
                  <a:srgbClr val="6DB33F"/>
                </a:solidFill>
              </a:rPr>
              <a:t>turnOff</a:t>
            </a:r>
            <a:r>
              <a:rPr lang="en-US" sz="5400" b="1" dirty="0" smtClean="0">
                <a:solidFill>
                  <a:srgbClr val="6DB33F"/>
                </a:solidFill>
              </a:rPr>
              <a:t>"</a:t>
            </a:r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5400" b="1" dirty="0" smtClean="0"/>
          </a:p>
          <a:p>
            <a:r>
              <a:rPr lang="en-US" sz="5400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bean&gt;</a:t>
            </a:r>
            <a:endParaRPr lang="ru-RU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 инициализации и уничтожения компонента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solidFill>
                  <a:schemeClr val="tx2"/>
                </a:solidFill>
              </a:rPr>
              <a:t>	</a:t>
            </a:r>
            <a:r>
              <a:rPr lang="ru-RU" sz="4400" dirty="0" smtClean="0">
                <a:solidFill>
                  <a:schemeClr val="tx2"/>
                </a:solidFill>
              </a:rPr>
              <a:t>Фреймворк </a:t>
            </a:r>
            <a:r>
              <a:rPr lang="ru-RU" sz="4400" dirty="0" err="1">
                <a:solidFill>
                  <a:schemeClr val="tx2"/>
                </a:solidFill>
              </a:rPr>
              <a:t>Spring</a:t>
            </a:r>
            <a:r>
              <a:rPr lang="ru-RU" sz="4400" dirty="0">
                <a:solidFill>
                  <a:schemeClr val="tx2"/>
                </a:solidFill>
              </a:rPr>
              <a:t> обеспечивает альтернативный способ определения методов инициализации и уничтожения компонентов – реализовать в классе компонента интерфейсы </a:t>
            </a:r>
            <a:r>
              <a:rPr lang="ru-RU" sz="4400" b="1" dirty="0" err="1">
                <a:solidFill>
                  <a:schemeClr val="tx2"/>
                </a:solidFill>
              </a:rPr>
              <a:t>InitializingBean</a:t>
            </a:r>
            <a:r>
              <a:rPr lang="ru-RU" sz="4400" dirty="0">
                <a:solidFill>
                  <a:schemeClr val="tx2"/>
                </a:solidFill>
              </a:rPr>
              <a:t> и </a:t>
            </a:r>
            <a:r>
              <a:rPr lang="ru-RU" sz="4400" b="1" dirty="0" err="1">
                <a:solidFill>
                  <a:schemeClr val="tx2"/>
                </a:solidFill>
              </a:rPr>
              <a:t>DisposableBean</a:t>
            </a:r>
            <a:r>
              <a:rPr lang="ru-RU" sz="4400" dirty="0">
                <a:solidFill>
                  <a:schemeClr val="tx2"/>
                </a:solidFill>
              </a:rPr>
              <a:t>. </a:t>
            </a:r>
            <a:endParaRPr lang="ru-RU" sz="4400" dirty="0" smtClean="0">
              <a:solidFill>
                <a:schemeClr val="tx2"/>
              </a:solidFill>
            </a:endParaRPr>
          </a:p>
          <a:p>
            <a:r>
              <a:rPr lang="ru-RU" sz="4400" dirty="0">
                <a:solidFill>
                  <a:schemeClr val="tx2"/>
                </a:solidFill>
              </a:rPr>
              <a:t>	</a:t>
            </a:r>
            <a:r>
              <a:rPr lang="ru-RU" sz="4400" dirty="0" smtClean="0">
                <a:solidFill>
                  <a:schemeClr val="tx2"/>
                </a:solidFill>
              </a:rPr>
              <a:t>Компонентам</a:t>
            </a:r>
            <a:r>
              <a:rPr lang="ru-RU" sz="4400" dirty="0">
                <a:solidFill>
                  <a:schemeClr val="tx2"/>
                </a:solidFill>
              </a:rPr>
              <a:t>, реализующим эти интерфейсы, предоставляется возможность управлять этапами своего жизненного цикла, и они обрабатываются </a:t>
            </a:r>
            <a:r>
              <a:rPr lang="ru-RU" sz="4400" dirty="0" err="1">
                <a:solidFill>
                  <a:schemeClr val="tx2"/>
                </a:solidFill>
              </a:rPr>
              <a:t>фреймворком</a:t>
            </a:r>
            <a:r>
              <a:rPr lang="ru-RU" sz="4400" dirty="0">
                <a:solidFill>
                  <a:schemeClr val="tx2"/>
                </a:solidFill>
              </a:rPr>
              <a:t> </a:t>
            </a:r>
            <a:r>
              <a:rPr lang="ru-RU" sz="4400" dirty="0" err="1">
                <a:solidFill>
                  <a:schemeClr val="tx2"/>
                </a:solidFill>
              </a:rPr>
              <a:t>Spring</a:t>
            </a:r>
            <a:r>
              <a:rPr lang="ru-RU" sz="4400" dirty="0">
                <a:solidFill>
                  <a:schemeClr val="tx2"/>
                </a:solidFill>
              </a:rPr>
              <a:t> особым образом. </a:t>
            </a:r>
            <a:endParaRPr lang="ru-RU" sz="4400" dirty="0" smtClean="0">
              <a:solidFill>
                <a:schemeClr val="tx2"/>
              </a:solidFill>
            </a:endParaRPr>
          </a:p>
          <a:p>
            <a:r>
              <a:rPr lang="ru-RU" sz="4400" dirty="0">
                <a:solidFill>
                  <a:schemeClr val="tx2"/>
                </a:solidFill>
              </a:rPr>
              <a:t>	</a:t>
            </a:r>
            <a:r>
              <a:rPr lang="ru-RU" sz="4400" dirty="0" smtClean="0">
                <a:solidFill>
                  <a:schemeClr val="tx2"/>
                </a:solidFill>
              </a:rPr>
              <a:t>Интерфейс </a:t>
            </a:r>
            <a:r>
              <a:rPr lang="ru-RU" sz="4400" dirty="0" err="1">
                <a:solidFill>
                  <a:schemeClr val="tx2"/>
                </a:solidFill>
              </a:rPr>
              <a:t>InitializingBean</a:t>
            </a:r>
            <a:r>
              <a:rPr lang="ru-RU" sz="4400" dirty="0">
                <a:solidFill>
                  <a:schemeClr val="tx2"/>
                </a:solidFill>
              </a:rPr>
              <a:t> объявляет метод </a:t>
            </a:r>
            <a:r>
              <a:rPr lang="ru-RU" sz="4400" dirty="0" err="1">
                <a:solidFill>
                  <a:schemeClr val="tx2"/>
                </a:solidFill>
              </a:rPr>
              <a:t>afterPropertiesSet</a:t>
            </a:r>
            <a:r>
              <a:rPr lang="ru-RU" sz="4400" dirty="0">
                <a:solidFill>
                  <a:schemeClr val="tx2"/>
                </a:solidFill>
              </a:rPr>
              <a:t>(), который играет роль метода инициализации. А интерфейс </a:t>
            </a:r>
            <a:r>
              <a:rPr lang="ru-RU" sz="4400" dirty="0" err="1">
                <a:solidFill>
                  <a:schemeClr val="tx2"/>
                </a:solidFill>
              </a:rPr>
              <a:t>DisposableBean</a:t>
            </a:r>
            <a:r>
              <a:rPr lang="ru-RU" sz="4400" dirty="0">
                <a:solidFill>
                  <a:schemeClr val="tx2"/>
                </a:solidFill>
              </a:rPr>
              <a:t> объявляет метод </a:t>
            </a:r>
            <a:r>
              <a:rPr lang="ru-RU" sz="4400" dirty="0" err="1">
                <a:solidFill>
                  <a:schemeClr val="tx2"/>
                </a:solidFill>
              </a:rPr>
              <a:t>destroy</a:t>
            </a:r>
            <a:r>
              <a:rPr lang="ru-RU" sz="4400" dirty="0">
                <a:solidFill>
                  <a:schemeClr val="tx2"/>
                </a:solidFill>
              </a:rPr>
              <a:t>(), который вызывается перед удалением компонента из контекста приложения.</a:t>
            </a:r>
            <a:endParaRPr lang="ru-RU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 инициализации и уничтожения по умолчанию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Посмотреть файл конфигурации </a:t>
            </a:r>
            <a:r>
              <a:rPr lang="en-US" dirty="0" smtClean="0">
                <a:solidFill>
                  <a:schemeClr val="tx2"/>
                </a:solidFill>
              </a:rPr>
              <a:t>beansDefaults.xml</a:t>
            </a:r>
            <a:endParaRPr lang="ru-RU" dirty="0" smtClean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rgbClr val="FF0000"/>
                </a:solidFill>
              </a:rPr>
              <a:t>Реализовать три </a:t>
            </a:r>
            <a:r>
              <a:rPr lang="ru-RU" dirty="0" err="1" smtClean="0">
                <a:solidFill>
                  <a:srgbClr val="FF0000"/>
                </a:solidFill>
              </a:rPr>
              <a:t>бина</a:t>
            </a:r>
            <a:r>
              <a:rPr lang="ru-RU" dirty="0" smtClean="0">
                <a:solidFill>
                  <a:srgbClr val="FF0000"/>
                </a:solidFill>
              </a:rPr>
              <a:t>, в первом использовать методы </a:t>
            </a:r>
            <a:r>
              <a:rPr lang="ru-RU" dirty="0">
                <a:solidFill>
                  <a:srgbClr val="FF0000"/>
                </a:solidFill>
              </a:rPr>
              <a:t>инициализации и </a:t>
            </a:r>
            <a:r>
              <a:rPr lang="ru-RU" dirty="0" smtClean="0">
                <a:solidFill>
                  <a:srgbClr val="FF0000"/>
                </a:solidFill>
              </a:rPr>
              <a:t>уничтожения, во втором интерфейсы, в третьем методы по умолчанию.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524" y="7548431"/>
            <a:ext cx="6302511" cy="56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i="1" dirty="0" smtClean="0"/>
              <a:t>Внедрение</a:t>
            </a:r>
            <a:r>
              <a:rPr lang="en-US" i="1" dirty="0" smtClean="0"/>
              <a:t> </a:t>
            </a:r>
            <a:r>
              <a:rPr lang="ru-RU" i="1" dirty="0" smtClean="0"/>
              <a:t>нескольких </a:t>
            </a:r>
            <a:r>
              <a:rPr lang="ru-RU" i="1" dirty="0"/>
              <a:t>видов </a:t>
            </a:r>
            <a:r>
              <a:rPr lang="ru-RU" i="1" dirty="0" smtClean="0"/>
              <a:t>коллекций</a:t>
            </a:r>
            <a:r>
              <a:rPr lang="en-US" i="1" dirty="0" smtClean="0"/>
              <a:t> </a:t>
            </a:r>
            <a:r>
              <a:rPr lang="ru-RU" i="1" dirty="0" smtClean="0"/>
              <a:t>в</a:t>
            </a:r>
            <a:r>
              <a:rPr lang="en-US" i="1" dirty="0" smtClean="0"/>
              <a:t> </a:t>
            </a:r>
            <a:r>
              <a:rPr lang="ru-RU" i="1" dirty="0" err="1" smtClean="0"/>
              <a:t>Spring</a:t>
            </a:r>
            <a:endParaRPr lang="ru-RU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69" y="2178209"/>
            <a:ext cx="20735596" cy="740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9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Пример внедрения </a:t>
            </a:r>
            <a:r>
              <a:rPr lang="en-US" dirty="0"/>
              <a:t>L</a:t>
            </a:r>
            <a:r>
              <a:rPr lang="en-US" dirty="0" smtClean="0"/>
              <a:t>ist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71804" y="4411435"/>
            <a:ext cx="1872234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="</a:t>
            </a:r>
            <a:r>
              <a:rPr lang="en-US" b="1" dirty="0" err="1">
                <a:solidFill>
                  <a:srgbClr val="6DB33F"/>
                </a:solidFill>
              </a:rPr>
              <a:t>myPropertyList</a:t>
            </a:r>
            <a:r>
              <a:rPr lang="en-US" b="1" dirty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2"/>
            <a:r>
              <a:rPr lang="en-US" b="1" dirty="0">
                <a:solidFill>
                  <a:schemeClr val="tx2"/>
                </a:solidFill>
              </a:rPr>
              <a:t>&lt;list&gt;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 smtClean="0">
                <a:solidFill>
                  <a:srgbClr val="92D050"/>
                </a:solidFill>
              </a:rPr>
              <a:t>=“myBean1"</a:t>
            </a:r>
            <a:r>
              <a:rPr lang="en-US" b="1" dirty="0" smtClean="0">
                <a:solidFill>
                  <a:schemeClr val="tx2"/>
                </a:solidFill>
              </a:rPr>
              <a:t> 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>
                <a:solidFill>
                  <a:srgbClr val="92D050"/>
                </a:solidFill>
              </a:rPr>
              <a:t>=“</a:t>
            </a:r>
            <a:r>
              <a:rPr lang="en-US" b="1" dirty="0" smtClean="0">
                <a:solidFill>
                  <a:srgbClr val="92D050"/>
                </a:solidFill>
              </a:rPr>
              <a:t>myBean2" </a:t>
            </a:r>
            <a:r>
              <a:rPr lang="en-US" b="1" dirty="0">
                <a:solidFill>
                  <a:schemeClr val="tx2"/>
                </a:solidFill>
              </a:rPr>
              <a:t>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>
                <a:solidFill>
                  <a:srgbClr val="92D050"/>
                </a:solidFill>
              </a:rPr>
              <a:t>=“</a:t>
            </a:r>
            <a:r>
              <a:rPr lang="en-US" b="1" dirty="0" smtClean="0">
                <a:solidFill>
                  <a:srgbClr val="92D050"/>
                </a:solidFill>
              </a:rPr>
              <a:t>myBean3" </a:t>
            </a:r>
            <a:r>
              <a:rPr lang="en-US" b="1" dirty="0" smtClean="0">
                <a:solidFill>
                  <a:schemeClr val="tx2"/>
                </a:solidFill>
              </a:rPr>
              <a:t>/&gt;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&lt;/list&gt;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property&gt;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Пример внедрения </a:t>
            </a:r>
            <a:r>
              <a:rPr lang="en-US" dirty="0" smtClean="0"/>
              <a:t>Set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71804" y="4411435"/>
            <a:ext cx="1872234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="</a:t>
            </a:r>
            <a:r>
              <a:rPr lang="en-US" b="1" dirty="0" err="1" smtClean="0">
                <a:solidFill>
                  <a:srgbClr val="6DB33F"/>
                </a:solidFill>
              </a:rPr>
              <a:t>myPropertyList</a:t>
            </a:r>
            <a:r>
              <a:rPr lang="en-US" b="1" dirty="0" smtClean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&lt;set&gt;</a:t>
            </a:r>
            <a:endParaRPr lang="en-US" b="1" dirty="0">
              <a:solidFill>
                <a:schemeClr val="tx2"/>
              </a:solidFill>
            </a:endParaRP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 smtClean="0">
                <a:solidFill>
                  <a:srgbClr val="92D050"/>
                </a:solidFill>
              </a:rPr>
              <a:t>=“myBean1"</a:t>
            </a:r>
            <a:r>
              <a:rPr lang="en-US" b="1" dirty="0" smtClean="0">
                <a:solidFill>
                  <a:schemeClr val="tx2"/>
                </a:solidFill>
              </a:rPr>
              <a:t> 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>
                <a:solidFill>
                  <a:srgbClr val="92D050"/>
                </a:solidFill>
              </a:rPr>
              <a:t>=“</a:t>
            </a:r>
            <a:r>
              <a:rPr lang="en-US" b="1" dirty="0" smtClean="0">
                <a:solidFill>
                  <a:srgbClr val="92D050"/>
                </a:solidFill>
              </a:rPr>
              <a:t>myBean2" </a:t>
            </a:r>
            <a:r>
              <a:rPr lang="en-US" b="1" dirty="0">
                <a:solidFill>
                  <a:schemeClr val="tx2"/>
                </a:solidFill>
              </a:rPr>
              <a:t>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&lt;ref </a:t>
            </a:r>
            <a:r>
              <a:rPr lang="en-US" b="1" dirty="0">
                <a:solidFill>
                  <a:srgbClr val="00B0F0"/>
                </a:solidFill>
              </a:rPr>
              <a:t>bean</a:t>
            </a:r>
            <a:r>
              <a:rPr lang="en-US" b="1" dirty="0">
                <a:solidFill>
                  <a:srgbClr val="92D050"/>
                </a:solidFill>
              </a:rPr>
              <a:t>=“</a:t>
            </a:r>
            <a:r>
              <a:rPr lang="en-US" b="1" dirty="0" smtClean="0">
                <a:solidFill>
                  <a:srgbClr val="92D050"/>
                </a:solidFill>
              </a:rPr>
              <a:t>myBean3" </a:t>
            </a:r>
            <a:r>
              <a:rPr lang="en-US" b="1" dirty="0" smtClean="0">
                <a:solidFill>
                  <a:schemeClr val="tx2"/>
                </a:solidFill>
              </a:rPr>
              <a:t>/&gt;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&lt;/set&gt;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property&gt;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Контейнеры в</a:t>
            </a:r>
            <a:r>
              <a:rPr lang="en-US" dirty="0"/>
              <a:t> </a:t>
            </a:r>
            <a:r>
              <a:rPr lang="en-US" dirty="0" smtClean="0"/>
              <a:t>Java EE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85" y="1818164"/>
            <a:ext cx="13634699" cy="1152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7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Пример внедрения </a:t>
            </a:r>
            <a:r>
              <a:rPr lang="en-US" dirty="0" smtClean="0"/>
              <a:t>Map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71804" y="2178209"/>
            <a:ext cx="1872234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="</a:t>
            </a:r>
            <a:r>
              <a:rPr lang="en-US" b="1" dirty="0" err="1" smtClean="0">
                <a:solidFill>
                  <a:srgbClr val="6DB33F"/>
                </a:solidFill>
              </a:rPr>
              <a:t>myPropertyList</a:t>
            </a:r>
            <a:r>
              <a:rPr lang="en-US" b="1" dirty="0" smtClean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&lt;map&gt;</a:t>
            </a:r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         &lt;entry </a:t>
            </a:r>
            <a:r>
              <a:rPr lang="en-US" b="1" dirty="0" smtClean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=“one” </a:t>
            </a:r>
            <a:r>
              <a:rPr lang="en-US" b="1" dirty="0" smtClean="0">
                <a:solidFill>
                  <a:srgbClr val="00B0F0"/>
                </a:solidFill>
              </a:rPr>
              <a:t>value-ref</a:t>
            </a:r>
            <a:r>
              <a:rPr lang="en-US" b="1" dirty="0" smtClean="0">
                <a:solidFill>
                  <a:srgbClr val="92D050"/>
                </a:solidFill>
              </a:rPr>
              <a:t>=“myBean1"</a:t>
            </a:r>
            <a:r>
              <a:rPr lang="en-US" b="1" dirty="0" smtClean="0">
                <a:solidFill>
                  <a:schemeClr val="tx2"/>
                </a:solidFill>
              </a:rPr>
              <a:t> 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&lt;entry </a:t>
            </a:r>
            <a:r>
              <a:rPr lang="en-US" b="1" dirty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=“two” </a:t>
            </a:r>
            <a:r>
              <a:rPr lang="en-US" b="1" dirty="0">
                <a:solidFill>
                  <a:srgbClr val="00B0F0"/>
                </a:solidFill>
              </a:rPr>
              <a:t>value-ref </a:t>
            </a:r>
            <a:r>
              <a:rPr lang="en-US" b="1" dirty="0" smtClean="0">
                <a:solidFill>
                  <a:srgbClr val="92D050"/>
                </a:solidFill>
              </a:rPr>
              <a:t>=“myBean2" </a:t>
            </a:r>
            <a:r>
              <a:rPr lang="en-US" b="1" dirty="0">
                <a:solidFill>
                  <a:schemeClr val="tx2"/>
                </a:solidFill>
              </a:rPr>
              <a:t>/&gt;</a:t>
            </a:r>
          </a:p>
          <a:p>
            <a:pPr lvl="3"/>
            <a:r>
              <a:rPr lang="en-US" b="1" dirty="0">
                <a:solidFill>
                  <a:schemeClr val="tx2"/>
                </a:solidFill>
              </a:rPr>
              <a:t>&lt;entry </a:t>
            </a:r>
            <a:r>
              <a:rPr lang="en-US" b="1" dirty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=“three” </a:t>
            </a:r>
            <a:r>
              <a:rPr lang="en-US" b="1" dirty="0">
                <a:solidFill>
                  <a:srgbClr val="00B0F0"/>
                </a:solidFill>
              </a:rPr>
              <a:t>value-ref </a:t>
            </a:r>
            <a:r>
              <a:rPr lang="en-US" b="1" dirty="0" smtClean="0">
                <a:solidFill>
                  <a:srgbClr val="92D050"/>
                </a:solidFill>
              </a:rPr>
              <a:t>=“myBean3" </a:t>
            </a:r>
            <a:r>
              <a:rPr lang="en-US" b="1" dirty="0" smtClean="0">
                <a:solidFill>
                  <a:schemeClr val="tx2"/>
                </a:solidFill>
              </a:rPr>
              <a:t>/&gt;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&lt;/map&gt;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property&gt;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04" y="8298974"/>
            <a:ext cx="18486530" cy="489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1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Пример внедрения </a:t>
            </a:r>
            <a:r>
              <a:rPr lang="en-US" dirty="0" smtClean="0"/>
              <a:t>Props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71804" y="2178209"/>
            <a:ext cx="1872234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="</a:t>
            </a:r>
            <a:r>
              <a:rPr lang="en-US" b="1" dirty="0" err="1" smtClean="0">
                <a:solidFill>
                  <a:srgbClr val="6DB33F"/>
                </a:solidFill>
              </a:rPr>
              <a:t>myPropertyList</a:t>
            </a:r>
            <a:r>
              <a:rPr lang="en-US" b="1" dirty="0" smtClean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&lt;props&gt;</a:t>
            </a:r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         &lt;prop </a:t>
            </a:r>
            <a:r>
              <a:rPr lang="en-US" b="1" dirty="0" smtClean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=“one”</a:t>
            </a:r>
            <a:r>
              <a:rPr lang="en-US" b="1" dirty="0" smtClean="0">
                <a:solidFill>
                  <a:schemeClr val="tx2"/>
                </a:solidFill>
              </a:rPr>
              <a:t>&gt;</a:t>
            </a:r>
            <a:r>
              <a:rPr lang="en-US" b="1" dirty="0" smtClean="0">
                <a:solidFill>
                  <a:srgbClr val="92D050"/>
                </a:solidFill>
              </a:rPr>
              <a:t>MyValue1</a:t>
            </a:r>
            <a:r>
              <a:rPr lang="en-US" b="1" dirty="0" smtClean="0">
                <a:solidFill>
                  <a:schemeClr val="tx2"/>
                </a:solidFill>
              </a:rPr>
              <a:t>&lt;/prop&gt;</a:t>
            </a:r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         &lt;</a:t>
            </a:r>
            <a:r>
              <a:rPr lang="en-US" b="1" dirty="0">
                <a:solidFill>
                  <a:schemeClr val="tx2"/>
                </a:solidFill>
              </a:rPr>
              <a:t>prop </a:t>
            </a:r>
            <a:r>
              <a:rPr lang="en-US" b="1" dirty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=“two”</a:t>
            </a:r>
            <a:r>
              <a:rPr lang="en-US" b="1" dirty="0" smtClean="0">
                <a:solidFill>
                  <a:schemeClr val="tx2"/>
                </a:solidFill>
              </a:rPr>
              <a:t>&gt;</a:t>
            </a:r>
            <a:r>
              <a:rPr lang="en-US" b="1" dirty="0" smtClean="0">
                <a:solidFill>
                  <a:srgbClr val="92D050"/>
                </a:solidFill>
              </a:rPr>
              <a:t>MyValue2</a:t>
            </a:r>
            <a:r>
              <a:rPr lang="en-US" b="1" dirty="0" smtClean="0">
                <a:solidFill>
                  <a:schemeClr val="tx2"/>
                </a:solidFill>
              </a:rPr>
              <a:t>&lt;/</a:t>
            </a:r>
            <a:r>
              <a:rPr lang="en-US" b="1" dirty="0">
                <a:solidFill>
                  <a:schemeClr val="tx2"/>
                </a:solidFill>
              </a:rPr>
              <a:t>prop&gt;</a:t>
            </a:r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         &lt;</a:t>
            </a:r>
            <a:r>
              <a:rPr lang="en-US" b="1" dirty="0">
                <a:solidFill>
                  <a:schemeClr val="tx2"/>
                </a:solidFill>
              </a:rPr>
              <a:t>prop </a:t>
            </a:r>
            <a:r>
              <a:rPr lang="en-US" b="1" dirty="0">
                <a:solidFill>
                  <a:srgbClr val="00B0F0"/>
                </a:solidFill>
              </a:rPr>
              <a:t>key</a:t>
            </a:r>
            <a:r>
              <a:rPr lang="en-US" b="1" dirty="0" smtClean="0">
                <a:solidFill>
                  <a:srgbClr val="92D050"/>
                </a:solidFill>
              </a:rPr>
              <a:t>=“three”</a:t>
            </a:r>
            <a:r>
              <a:rPr lang="en-US" b="1" dirty="0" smtClean="0">
                <a:solidFill>
                  <a:schemeClr val="tx2"/>
                </a:solidFill>
              </a:rPr>
              <a:t>&gt;</a:t>
            </a:r>
            <a:r>
              <a:rPr lang="en-US" b="1" dirty="0" smtClean="0">
                <a:solidFill>
                  <a:srgbClr val="92D050"/>
                </a:solidFill>
              </a:rPr>
              <a:t>MyValue3</a:t>
            </a:r>
            <a:r>
              <a:rPr lang="en-US" b="1" dirty="0" smtClean="0">
                <a:solidFill>
                  <a:schemeClr val="tx2"/>
                </a:solidFill>
              </a:rPr>
              <a:t>&lt;/</a:t>
            </a:r>
            <a:r>
              <a:rPr lang="en-US" b="1" dirty="0">
                <a:solidFill>
                  <a:schemeClr val="tx2"/>
                </a:solidFill>
              </a:rPr>
              <a:t>prop</a:t>
            </a:r>
            <a:r>
              <a:rPr lang="en-US" b="1" dirty="0" smtClean="0">
                <a:solidFill>
                  <a:schemeClr val="tx2"/>
                </a:solidFill>
              </a:rPr>
              <a:t>&gt;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&lt;/props&gt;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property&gt;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51" y="8659019"/>
            <a:ext cx="19506960" cy="388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4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А как же </a:t>
            </a:r>
            <a:r>
              <a:rPr lang="en-US" dirty="0" smtClean="0"/>
              <a:t>NULL</a:t>
            </a:r>
            <a:r>
              <a:rPr lang="ru-RU" dirty="0" smtClean="0"/>
              <a:t> 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71804" y="5778659"/>
            <a:ext cx="1872234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myStringProperty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en-US" b="1" dirty="0"/>
          </a:p>
          <a:p>
            <a:pPr lvl="2"/>
            <a:r>
              <a:rPr lang="en-US" b="1" dirty="0" smtClean="0">
                <a:solidFill>
                  <a:schemeClr val="tx2"/>
                </a:solidFill>
              </a:rPr>
              <a:t>&lt;null/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property&gt;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800" b="1" dirty="0" smtClean="0"/>
              <a:t>Что мы выучили на текущий момент?</a:t>
            </a:r>
            <a:endParaRPr lang="ru-RU" sz="13800" b="1" dirty="0"/>
          </a:p>
        </p:txBody>
      </p:sp>
    </p:spTree>
    <p:extLst>
      <p:ext uri="{BB962C8B-B14F-4D97-AF65-F5344CB8AC3E}">
        <p14:creationId xmlns:p14="http://schemas.microsoft.com/office/powerpoint/2010/main" val="12692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1625" y="377984"/>
            <a:ext cx="21242654" cy="1294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Как создавать компоненты (</a:t>
            </a:r>
            <a:r>
              <a:rPr lang="en-US" sz="4400" dirty="0" smtClean="0">
                <a:solidFill>
                  <a:schemeClr val="tx2"/>
                </a:solidFill>
              </a:rPr>
              <a:t>bean</a:t>
            </a:r>
            <a:r>
              <a:rPr lang="ru-RU" sz="4400" dirty="0" smtClean="0">
                <a:solidFill>
                  <a:schemeClr val="tx2"/>
                </a:solidFill>
              </a:rPr>
              <a:t>) с использованием конструктора по умолчанию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>
                <a:solidFill>
                  <a:schemeClr val="tx2"/>
                </a:solidFill>
              </a:rPr>
              <a:t>Как </a:t>
            </a:r>
            <a:r>
              <a:rPr lang="ru-RU" sz="4400" dirty="0" smtClean="0">
                <a:solidFill>
                  <a:schemeClr val="tx2"/>
                </a:solidFill>
              </a:rPr>
              <a:t>создавать </a:t>
            </a:r>
            <a:r>
              <a:rPr lang="ru-RU" sz="4400" dirty="0">
                <a:solidFill>
                  <a:schemeClr val="tx2"/>
                </a:solidFill>
              </a:rPr>
              <a:t>компоненты (</a:t>
            </a:r>
            <a:r>
              <a:rPr lang="en-US" sz="4400" dirty="0">
                <a:solidFill>
                  <a:schemeClr val="tx2"/>
                </a:solidFill>
              </a:rPr>
              <a:t>bean</a:t>
            </a:r>
            <a:r>
              <a:rPr lang="ru-RU" sz="4400" dirty="0">
                <a:solidFill>
                  <a:schemeClr val="tx2"/>
                </a:solidFill>
              </a:rPr>
              <a:t>) с использованием </a:t>
            </a:r>
            <a:r>
              <a:rPr lang="ru-RU" sz="4400" dirty="0" smtClean="0">
                <a:solidFill>
                  <a:schemeClr val="tx2"/>
                </a:solidFill>
              </a:rPr>
              <a:t>целевого конструктора и передавать ему аргументы (как простых типов так и других компонентов)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>
                <a:solidFill>
                  <a:schemeClr val="tx2"/>
                </a:solidFill>
              </a:rPr>
              <a:t>Как </a:t>
            </a:r>
            <a:r>
              <a:rPr lang="ru-RU" sz="4400" dirty="0" smtClean="0">
                <a:solidFill>
                  <a:schemeClr val="tx2"/>
                </a:solidFill>
              </a:rPr>
              <a:t>определять </a:t>
            </a:r>
            <a:r>
              <a:rPr lang="en-US" sz="4400" dirty="0" smtClean="0">
                <a:solidFill>
                  <a:schemeClr val="tx2"/>
                </a:solidFill>
              </a:rPr>
              <a:t>factory-method</a:t>
            </a:r>
            <a:r>
              <a:rPr lang="ru-RU" sz="4400" dirty="0" smtClean="0">
                <a:solidFill>
                  <a:schemeClr val="tx2"/>
                </a:solidFill>
              </a:rPr>
              <a:t> в компоненте</a:t>
            </a:r>
            <a:endParaRPr lang="en-US" sz="4400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400" dirty="0">
                <a:solidFill>
                  <a:schemeClr val="tx2"/>
                </a:solidFill>
              </a:rPr>
              <a:t>Как </a:t>
            </a:r>
            <a:r>
              <a:rPr lang="ru-RU" sz="4400" dirty="0" smtClean="0">
                <a:solidFill>
                  <a:schemeClr val="tx2"/>
                </a:solidFill>
              </a:rPr>
              <a:t> инжектировать значения </a:t>
            </a:r>
            <a:r>
              <a:rPr lang="ru-RU" sz="4400" dirty="0" err="1" smtClean="0">
                <a:solidFill>
                  <a:schemeClr val="tx2"/>
                </a:solidFill>
              </a:rPr>
              <a:t>пропертей</a:t>
            </a:r>
            <a:r>
              <a:rPr lang="ru-RU" sz="4400" dirty="0" smtClean="0">
                <a:solidFill>
                  <a:schemeClr val="tx2"/>
                </a:solidFill>
              </a:rPr>
              <a:t> без конструктора (</a:t>
            </a:r>
            <a:r>
              <a:rPr lang="ru-RU" sz="4400" dirty="0">
                <a:solidFill>
                  <a:schemeClr val="tx2"/>
                </a:solidFill>
              </a:rPr>
              <a:t>как простых типов так и других компонентов</a:t>
            </a:r>
            <a:r>
              <a:rPr lang="ru-RU" sz="4400" dirty="0" smtClean="0">
                <a:solidFill>
                  <a:schemeClr val="tx2"/>
                </a:solidFill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Различать пространства имен в</a:t>
            </a:r>
            <a:r>
              <a:rPr lang="en-US" sz="4400" dirty="0" smtClean="0">
                <a:solidFill>
                  <a:schemeClr val="tx2"/>
                </a:solidFill>
              </a:rPr>
              <a:t> Spring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Знаем, что у </a:t>
            </a:r>
            <a:r>
              <a:rPr lang="en-US" sz="4400" dirty="0" smtClean="0">
                <a:solidFill>
                  <a:schemeClr val="tx2"/>
                </a:solidFill>
              </a:rPr>
              <a:t>bean</a:t>
            </a:r>
            <a:r>
              <a:rPr lang="ru-RU" sz="4400" dirty="0" smtClean="0">
                <a:solidFill>
                  <a:schemeClr val="tx2"/>
                </a:solidFill>
              </a:rPr>
              <a:t> есть два необязательных параметра </a:t>
            </a:r>
            <a:r>
              <a:rPr lang="en-US" sz="4400" dirty="0" smtClean="0">
                <a:solidFill>
                  <a:schemeClr val="tx2"/>
                </a:solidFill>
              </a:rPr>
              <a:t>id </a:t>
            </a:r>
            <a:r>
              <a:rPr lang="ru-RU" sz="4400" dirty="0">
                <a:solidFill>
                  <a:schemeClr val="tx2"/>
                </a:solidFill>
              </a:rPr>
              <a:t>и</a:t>
            </a:r>
            <a:r>
              <a:rPr lang="en-US" sz="4400" dirty="0" smtClean="0">
                <a:solidFill>
                  <a:schemeClr val="tx2"/>
                </a:solidFill>
              </a:rPr>
              <a:t> name</a:t>
            </a:r>
            <a:endParaRPr lang="ru-RU" sz="4400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Знаем, какие есть области видимости и компонентов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Узнали, что у </a:t>
            </a:r>
            <a:r>
              <a:rPr lang="ru-RU" sz="4400" dirty="0" err="1" smtClean="0">
                <a:solidFill>
                  <a:schemeClr val="tx2"/>
                </a:solidFill>
              </a:rPr>
              <a:t>бина</a:t>
            </a:r>
            <a:r>
              <a:rPr lang="ru-RU" sz="4400" dirty="0" smtClean="0">
                <a:solidFill>
                  <a:schemeClr val="tx2"/>
                </a:solidFill>
              </a:rPr>
              <a:t> есть </a:t>
            </a:r>
            <a:r>
              <a:rPr lang="en-US" sz="4400" dirty="0" err="1" smtClean="0">
                <a:solidFill>
                  <a:schemeClr val="tx2"/>
                </a:solidFill>
              </a:rPr>
              <a:t>init</a:t>
            </a:r>
            <a:r>
              <a:rPr lang="en-US" sz="4400" dirty="0" smtClean="0">
                <a:solidFill>
                  <a:schemeClr val="tx2"/>
                </a:solidFill>
              </a:rPr>
              <a:t>-method</a:t>
            </a:r>
            <a:r>
              <a:rPr lang="ru-RU" sz="4400" dirty="0" smtClean="0">
                <a:solidFill>
                  <a:schemeClr val="tx2"/>
                </a:solidFill>
              </a:rPr>
              <a:t> и</a:t>
            </a:r>
            <a:r>
              <a:rPr lang="en-US" sz="4400" dirty="0" smtClean="0">
                <a:solidFill>
                  <a:schemeClr val="tx2"/>
                </a:solidFill>
              </a:rPr>
              <a:t> destroy-method</a:t>
            </a:r>
            <a:endParaRPr lang="ru-RU" sz="4400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Узнали, что методы </a:t>
            </a:r>
            <a:r>
              <a:rPr lang="en-US" sz="4400" dirty="0" smtClean="0">
                <a:solidFill>
                  <a:schemeClr val="tx2"/>
                </a:solidFill>
              </a:rPr>
              <a:t>default-</a:t>
            </a:r>
            <a:r>
              <a:rPr lang="en-US" sz="4400" dirty="0" err="1" smtClean="0">
                <a:solidFill>
                  <a:schemeClr val="tx2"/>
                </a:solidFill>
              </a:rPr>
              <a:t>init</a:t>
            </a:r>
            <a:r>
              <a:rPr lang="en-US" sz="4400" dirty="0" smtClean="0">
                <a:solidFill>
                  <a:schemeClr val="tx2"/>
                </a:solidFill>
              </a:rPr>
              <a:t>-method</a:t>
            </a:r>
            <a:r>
              <a:rPr lang="ru-RU" sz="4400" dirty="0" smtClean="0">
                <a:solidFill>
                  <a:schemeClr val="tx2"/>
                </a:solidFill>
              </a:rPr>
              <a:t> и </a:t>
            </a:r>
            <a:r>
              <a:rPr lang="en-US" sz="4400" dirty="0" smtClean="0">
                <a:solidFill>
                  <a:schemeClr val="tx2"/>
                </a:solidFill>
              </a:rPr>
              <a:t>default-destroy-method</a:t>
            </a:r>
            <a:r>
              <a:rPr lang="ru-RU" sz="4400" dirty="0" smtClean="0">
                <a:solidFill>
                  <a:schemeClr val="tx2"/>
                </a:solidFill>
              </a:rPr>
              <a:t> есть у всего контекста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Выяснили как инжектировать значения списков:</a:t>
            </a:r>
          </a:p>
          <a:p>
            <a:pPr marL="1831570" lvl="1" indent="-74295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List</a:t>
            </a:r>
          </a:p>
          <a:p>
            <a:pPr marL="1831570" lvl="1" indent="-74295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Set</a:t>
            </a:r>
          </a:p>
          <a:p>
            <a:pPr marL="1831570" lvl="1" indent="-74295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Map</a:t>
            </a:r>
          </a:p>
          <a:p>
            <a:pPr marL="1831570" lvl="1" indent="-74295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Props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400" dirty="0" smtClean="0">
                <a:solidFill>
                  <a:schemeClr val="tx2"/>
                </a:solidFill>
              </a:rPr>
              <a:t>Выяснили, что можно </a:t>
            </a:r>
            <a:r>
              <a:rPr lang="ru-RU" sz="4400" dirty="0">
                <a:solidFill>
                  <a:schemeClr val="tx2"/>
                </a:solidFill>
              </a:rPr>
              <a:t>и</a:t>
            </a:r>
            <a:r>
              <a:rPr lang="ru-RU" sz="4400" dirty="0" smtClean="0">
                <a:solidFill>
                  <a:schemeClr val="tx2"/>
                </a:solidFill>
              </a:rPr>
              <a:t>нжектировать значение </a:t>
            </a:r>
            <a:r>
              <a:rPr lang="en-US" sz="4400" dirty="0" smtClean="0">
                <a:solidFill>
                  <a:schemeClr val="tx2"/>
                </a:solidFill>
              </a:rPr>
              <a:t>null</a:t>
            </a:r>
            <a:endParaRPr lang="ru-RU" sz="4400" dirty="0" smtClean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Рассмотрели </a:t>
            </a:r>
            <a:r>
              <a:rPr lang="ru-RU" dirty="0">
                <a:solidFill>
                  <a:schemeClr val="tx2"/>
                </a:solidFill>
              </a:rPr>
              <a:t>добавление нового пространства имён </a:t>
            </a:r>
            <a:r>
              <a:rPr lang="ru-RU" dirty="0">
                <a:solidFill>
                  <a:srgbClr val="FF0000"/>
                </a:solidFill>
              </a:rPr>
              <a:t>p</a:t>
            </a:r>
            <a:r>
              <a:rPr lang="ru-RU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09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Отличия контейнера от контекста (оф. картинка)</a:t>
            </a:r>
          </a:p>
        </p:txBody>
      </p:sp>
      <p:pic>
        <p:nvPicPr>
          <p:cNvPr id="1026" name="Рисунок 1" descr="https://docs.spring.io/spring/docs/current/spring-framework-reference/images/container-mag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9" y="2830339"/>
            <a:ext cx="15863875" cy="942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8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Отличия контейнера от </a:t>
            </a:r>
            <a:r>
              <a:rPr lang="ru-RU" dirty="0" smtClean="0"/>
              <a:t>контекста (наша версия)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752614" y="4698525"/>
            <a:ext cx="13321663" cy="864108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055146" y="5418614"/>
            <a:ext cx="12716598" cy="7560944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827769" y="4664561"/>
            <a:ext cx="317135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Контейнер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Стрелка вниз 5"/>
          <p:cNvSpPr/>
          <p:nvPr/>
        </p:nvSpPr>
        <p:spPr>
          <a:xfrm>
            <a:off x="16693355" y="2024698"/>
            <a:ext cx="1440180" cy="244300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789095" y="2168389"/>
            <a:ext cx="6480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solidFill>
                  <a:srgbClr val="7030A0"/>
                </a:solidFill>
              </a:rPr>
              <a:t>Наши бизнес объекты (</a:t>
            </a:r>
            <a:r>
              <a:rPr lang="en-US" sz="6000" b="1" dirty="0" smtClean="0">
                <a:solidFill>
                  <a:srgbClr val="7030A0"/>
                </a:solidFill>
              </a:rPr>
              <a:t>POJOs</a:t>
            </a:r>
            <a:r>
              <a:rPr lang="ru-RU" sz="6000" b="1" dirty="0" smtClean="0">
                <a:solidFill>
                  <a:srgbClr val="7030A0"/>
                </a:solidFill>
              </a:rPr>
              <a:t>)</a:t>
            </a:r>
            <a:endParaRPr lang="ru-RU" sz="6000" b="1" dirty="0">
              <a:solidFill>
                <a:srgbClr val="7030A0"/>
              </a:solidFill>
            </a:endParaRPr>
          </a:p>
        </p:txBody>
      </p:sp>
      <p:sp>
        <p:nvSpPr>
          <p:cNvPr id="8" name="Стрелка вправо 7"/>
          <p:cNvSpPr/>
          <p:nvPr/>
        </p:nvSpPr>
        <p:spPr>
          <a:xfrm>
            <a:off x="3715940" y="8374725"/>
            <a:ext cx="6480810" cy="1591682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35918" y="6081558"/>
            <a:ext cx="6840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 smtClean="0">
                <a:solidFill>
                  <a:srgbClr val="7030A0"/>
                </a:solidFill>
              </a:rPr>
              <a:t>Конфигурационные метаданные</a:t>
            </a:r>
            <a:endParaRPr lang="ru-RU" sz="60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5145" y="5434920"/>
            <a:ext cx="12659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accent3"/>
                </a:solidFill>
              </a:rPr>
              <a:t>Готовый к использованию контекст</a:t>
            </a:r>
            <a:endParaRPr lang="ru-RU" sz="5400" b="1" dirty="0">
              <a:solidFill>
                <a:schemeClr val="accent3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010045" y="649874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1435398" y="649874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9159339" y="649874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6584692" y="649874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1733986" y="649874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4010044" y="865901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1435397" y="865901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19159338" y="865901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16584691" y="865901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21733985" y="865901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4010044" y="1081928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11435397" y="1081928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19159338" y="1081928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16584691" y="1081928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21733985" y="10819289"/>
            <a:ext cx="1800225" cy="180022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bean</a:t>
            </a:r>
            <a:endParaRPr lang="ru-RU" sz="6000" b="1" dirty="0"/>
          </a:p>
        </p:txBody>
      </p:sp>
      <p:sp>
        <p:nvSpPr>
          <p:cNvPr id="38" name="Облако 37"/>
          <p:cNvSpPr/>
          <p:nvPr/>
        </p:nvSpPr>
        <p:spPr>
          <a:xfrm>
            <a:off x="9312434" y="4765687"/>
            <a:ext cx="6120765" cy="4186215"/>
          </a:xfrm>
          <a:prstGeom prst="cloud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 smtClean="0"/>
              <a:t>А если контекстов несколько</a:t>
            </a:r>
            <a:r>
              <a:rPr lang="en-US" sz="4400" b="1" dirty="0" smtClean="0"/>
              <a:t>?</a:t>
            </a:r>
          </a:p>
        </p:txBody>
      </p:sp>
      <p:sp>
        <p:nvSpPr>
          <p:cNvPr id="39" name="Облако 38"/>
          <p:cNvSpPr/>
          <p:nvPr/>
        </p:nvSpPr>
        <p:spPr>
          <a:xfrm>
            <a:off x="8232299" y="4193535"/>
            <a:ext cx="7793878" cy="5330518"/>
          </a:xfrm>
          <a:prstGeom prst="clou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err="1"/>
              <a:t>TwoContextLauncher</a:t>
            </a: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5515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 smtClean="0"/>
              <a:t>SPEL</a:t>
            </a:r>
          </a:p>
          <a:p>
            <a:pPr algn="ctr"/>
            <a:r>
              <a:rPr lang="en-US" sz="9600" dirty="0" smtClean="0"/>
              <a:t>Spring </a:t>
            </a:r>
            <a:r>
              <a:rPr lang="en-US" sz="9600" dirty="0"/>
              <a:t>Expression </a:t>
            </a:r>
            <a:r>
              <a:rPr lang="en-US" sz="9600" dirty="0" smtClean="0"/>
              <a:t>Language</a:t>
            </a:r>
            <a:endParaRPr lang="ru-RU" sz="16600" b="1" dirty="0"/>
          </a:p>
        </p:txBody>
      </p:sp>
    </p:spTree>
    <p:extLst>
      <p:ext uri="{BB962C8B-B14F-4D97-AF65-F5344CB8AC3E}">
        <p14:creationId xmlns:p14="http://schemas.microsoft.com/office/powerpoint/2010/main" val="33754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600" b="1" smtClean="0"/>
              <a:t>Рассмотрим тестирование </a:t>
            </a:r>
            <a:r>
              <a:rPr lang="ru-RU" sz="16600" b="1" dirty="0" smtClean="0"/>
              <a:t>в</a:t>
            </a:r>
            <a:r>
              <a:rPr lang="en-US" sz="16600" b="1" dirty="0" smtClean="0"/>
              <a:t> Spring?</a:t>
            </a:r>
            <a:endParaRPr lang="ru-RU" sz="16600" b="1" dirty="0"/>
          </a:p>
        </p:txBody>
      </p:sp>
    </p:spTree>
    <p:extLst>
      <p:ext uri="{BB962C8B-B14F-4D97-AF65-F5344CB8AC3E}">
        <p14:creationId xmlns:p14="http://schemas.microsoft.com/office/powerpoint/2010/main" val="19944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Основные возможности </a:t>
            </a:r>
            <a:r>
              <a:rPr lang="en-US" dirty="0" smtClean="0"/>
              <a:t>SPEL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получение </a:t>
            </a:r>
            <a:r>
              <a:rPr lang="ru-RU" dirty="0">
                <a:solidFill>
                  <a:schemeClr val="tx2"/>
                </a:solidFill>
              </a:rPr>
              <a:t>ссылок на компоненты по </a:t>
            </a:r>
            <a:r>
              <a:rPr lang="ru-RU" dirty="0" smtClean="0">
                <a:solidFill>
                  <a:schemeClr val="tx2"/>
                </a:solidFill>
              </a:rPr>
              <a:t>их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идентификаторам</a:t>
            </a:r>
            <a:endParaRPr lang="ru-RU" dirty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вызов </a:t>
            </a:r>
            <a:r>
              <a:rPr lang="ru-RU" dirty="0">
                <a:solidFill>
                  <a:schemeClr val="tx2"/>
                </a:solidFill>
              </a:rPr>
              <a:t>методов и обращение к свойствам </a:t>
            </a:r>
            <a:r>
              <a:rPr lang="ru-RU" dirty="0" smtClean="0">
                <a:solidFill>
                  <a:schemeClr val="tx2"/>
                </a:solidFill>
              </a:rPr>
              <a:t>объектов</a:t>
            </a:r>
            <a:endParaRPr lang="ru-RU" dirty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математические </a:t>
            </a:r>
            <a:r>
              <a:rPr lang="ru-RU" dirty="0">
                <a:solidFill>
                  <a:schemeClr val="tx2"/>
                </a:solidFill>
              </a:rPr>
              <a:t>и логические операции над значениями, а </a:t>
            </a:r>
            <a:r>
              <a:rPr lang="ru-RU" dirty="0" smtClean="0">
                <a:solidFill>
                  <a:schemeClr val="tx2"/>
                </a:solidFill>
              </a:rPr>
              <a:t>также </a:t>
            </a:r>
            <a:r>
              <a:rPr lang="ru-RU" dirty="0">
                <a:solidFill>
                  <a:schemeClr val="tx2"/>
                </a:solidFill>
              </a:rPr>
              <a:t>операции </a:t>
            </a:r>
            <a:r>
              <a:rPr lang="ru-RU" dirty="0" smtClean="0">
                <a:solidFill>
                  <a:schemeClr val="tx2"/>
                </a:solidFill>
              </a:rPr>
              <a:t>отношения</a:t>
            </a:r>
            <a:endParaRPr lang="ru-RU" dirty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сопоставление </a:t>
            </a:r>
            <a:r>
              <a:rPr lang="ru-RU" dirty="0">
                <a:solidFill>
                  <a:schemeClr val="tx2"/>
                </a:solidFill>
              </a:rPr>
              <a:t>с регулярными </a:t>
            </a:r>
            <a:r>
              <a:rPr lang="ru-RU" dirty="0" smtClean="0">
                <a:solidFill>
                  <a:schemeClr val="tx2"/>
                </a:solidFill>
              </a:rPr>
              <a:t>выражениями</a:t>
            </a:r>
            <a:endParaRPr lang="ru-RU" dirty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arenR"/>
            </a:pPr>
            <a:r>
              <a:rPr lang="ru-RU" dirty="0" smtClean="0">
                <a:solidFill>
                  <a:schemeClr val="tx2"/>
                </a:solidFill>
              </a:rPr>
              <a:t>операции </a:t>
            </a:r>
            <a:r>
              <a:rPr lang="ru-RU" dirty="0">
                <a:solidFill>
                  <a:schemeClr val="tx2"/>
                </a:solidFill>
              </a:rPr>
              <a:t>с </a:t>
            </a:r>
            <a:r>
              <a:rPr lang="ru-RU" dirty="0" smtClean="0">
                <a:solidFill>
                  <a:schemeClr val="tx2"/>
                </a:solidFill>
              </a:rPr>
              <a:t>коллекциями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Контейнер апплетов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	</a:t>
            </a:r>
            <a:r>
              <a:rPr lang="ru-RU" b="1" dirty="0" smtClean="0">
                <a:solidFill>
                  <a:schemeClr val="tx2"/>
                </a:solidFill>
              </a:rPr>
              <a:t>Апплеты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представляют собой приложения из графического пользовательского интерфейса (GUI), выполняемые в браузере. Они задействуют насыщенный интерфейс </a:t>
            </a:r>
            <a:r>
              <a:rPr lang="ru-RU" dirty="0" err="1">
                <a:solidFill>
                  <a:schemeClr val="tx2"/>
                </a:solidFill>
              </a:rPr>
              <a:t>Swing</a:t>
            </a:r>
            <a:r>
              <a:rPr lang="ru-RU" dirty="0">
                <a:solidFill>
                  <a:schemeClr val="tx2"/>
                </a:solidFill>
              </a:rPr>
              <a:t> API для производства мощных пользовательских </a:t>
            </a:r>
            <a:r>
              <a:rPr lang="ru-RU" dirty="0" smtClean="0">
                <a:solidFill>
                  <a:schemeClr val="tx2"/>
                </a:solidFill>
              </a:rPr>
              <a:t>интерфейсов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1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Работа с использованием </a:t>
            </a:r>
            <a:r>
              <a:rPr lang="en-US" dirty="0" smtClean="0"/>
              <a:t>SPEL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9" y="2538254"/>
            <a:ext cx="1872234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ru-RU" b="1" dirty="0" smtClean="0"/>
          </a:p>
          <a:p>
            <a:pPr marL="0" lvl="1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         </a:t>
            </a:r>
          </a:p>
          <a:p>
            <a:pPr marL="0" lvl="1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Работа с числами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myStringProperty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=“#{5}”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/&gt;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ru-RU" b="1" dirty="0" smtClean="0">
                <a:solidFill>
                  <a:srgbClr val="6DB33F"/>
                </a:solidFill>
              </a:rPr>
              <a:t>Значение: </a:t>
            </a:r>
            <a:r>
              <a:rPr lang="en-US" b="1" dirty="0" smtClean="0">
                <a:solidFill>
                  <a:srgbClr val="6DB33F"/>
                </a:solidFill>
              </a:rPr>
              <a:t>#{</a:t>
            </a:r>
            <a:r>
              <a:rPr lang="en-US" b="1" dirty="0">
                <a:solidFill>
                  <a:srgbClr val="6DB33F"/>
                </a:solidFill>
              </a:rPr>
              <a:t>5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ru-RU" b="1" dirty="0">
                <a:solidFill>
                  <a:srgbClr val="6DB33F"/>
                </a:solidFill>
              </a:rPr>
              <a:t>#{89.7}</a:t>
            </a:r>
            <a:r>
              <a:rPr lang="en-US" b="1" dirty="0" smtClean="0">
                <a:solidFill>
                  <a:srgbClr val="6DB33F"/>
                </a:solidFill>
              </a:rPr>
              <a:t>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=“#{1e4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Обратите внимание на кавычки и апострофы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=“#{‘</a:t>
            </a:r>
            <a:r>
              <a:rPr lang="ru-RU" b="1" dirty="0" smtClean="0">
                <a:solidFill>
                  <a:srgbClr val="6DB33F"/>
                </a:solidFill>
              </a:rPr>
              <a:t>Значение</a:t>
            </a:r>
            <a:r>
              <a:rPr lang="en-US" b="1" dirty="0" smtClean="0">
                <a:solidFill>
                  <a:srgbClr val="6DB33F"/>
                </a:solidFill>
              </a:rPr>
              <a:t>’}”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=‘</a:t>
            </a:r>
            <a:r>
              <a:rPr lang="en-US" b="1" dirty="0" err="1" smtClean="0">
                <a:solidFill>
                  <a:srgbClr val="6DB33F"/>
                </a:solidFill>
              </a:rPr>
              <a:t>myStringProperty</a:t>
            </a:r>
            <a:r>
              <a:rPr lang="en-US" b="1" dirty="0" smtClean="0">
                <a:solidFill>
                  <a:srgbClr val="6DB33F"/>
                </a:solidFill>
              </a:rPr>
              <a:t>’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=‘#{“</a:t>
            </a:r>
            <a:r>
              <a:rPr lang="ru-RU" b="1" dirty="0" smtClean="0">
                <a:solidFill>
                  <a:srgbClr val="6DB33F"/>
                </a:solidFill>
              </a:rPr>
              <a:t>Значение</a:t>
            </a:r>
            <a:r>
              <a:rPr lang="en-US" b="1" dirty="0" smtClean="0">
                <a:solidFill>
                  <a:srgbClr val="6DB33F"/>
                </a:solidFill>
              </a:rPr>
              <a:t>”}’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Работа с логическими выражениями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=“#{true}”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7250330" y="3618389"/>
            <a:ext cx="6480810" cy="1313685"/>
          </a:xfrm>
          <a:prstGeom prst="roundRect">
            <a:avLst/>
          </a:prstGeom>
          <a:solidFill>
            <a:srgbClr val="FF9908"/>
          </a:solidFill>
          <a:ln>
            <a:solidFill>
              <a:srgbClr val="FF9908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/>
              <a:t>#{выражение </a:t>
            </a:r>
            <a:r>
              <a:rPr lang="en-US" sz="5400" b="1" dirty="0"/>
              <a:t>SPEL}</a:t>
            </a:r>
          </a:p>
        </p:txBody>
      </p:sp>
    </p:spTree>
    <p:extLst>
      <p:ext uri="{BB962C8B-B14F-4D97-AF65-F5344CB8AC3E}">
        <p14:creationId xmlns:p14="http://schemas.microsoft.com/office/powerpoint/2010/main" val="52127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SPEL </a:t>
            </a:r>
            <a:r>
              <a:rPr lang="ru-RU" dirty="0" smtClean="0"/>
              <a:t>и компоненты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9" y="2538254"/>
            <a:ext cx="1872234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&lt;bean </a:t>
            </a:r>
            <a:r>
              <a:rPr lang="en-US" b="1" dirty="0">
                <a:solidFill>
                  <a:srgbClr val="00B0F0"/>
                </a:solidFill>
              </a:rPr>
              <a:t>id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spelExample</a:t>
            </a:r>
            <a:r>
              <a:rPr lang="ru-RU" b="1" dirty="0" smtClean="0">
                <a:solidFill>
                  <a:srgbClr val="6DB33F"/>
                </a:solidFill>
              </a:rPr>
              <a:t>" </a:t>
            </a:r>
            <a:r>
              <a:rPr lang="en-US" b="1" dirty="0" smtClean="0">
                <a:solidFill>
                  <a:srgbClr val="00B0F0"/>
                </a:solidFill>
              </a:rPr>
              <a:t>class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com.javarzn.training.context.AppConfig</a:t>
            </a:r>
            <a:r>
              <a:rPr lang="en-US" b="1" dirty="0" smtClean="0">
                <a:solidFill>
                  <a:srgbClr val="6DB33F"/>
                </a:solidFill>
              </a:rPr>
              <a:t>"</a:t>
            </a:r>
            <a:r>
              <a:rPr lang="en-US" b="1" dirty="0" smtClean="0"/>
              <a:t>&gt;</a:t>
            </a:r>
            <a:endParaRPr lang="ru-RU" b="1" dirty="0" smtClean="0"/>
          </a:p>
          <a:p>
            <a:pPr marL="0"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       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Внедрение значений компонентов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=“properties“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ref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appConfig</a:t>
            </a:r>
            <a:r>
              <a:rPr lang="en-US" b="1" dirty="0" smtClean="0">
                <a:solidFill>
                  <a:srgbClr val="6DB33F"/>
                </a:solidFill>
              </a:rPr>
              <a:t>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=“properties“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appConfig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lvl="1"/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        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Получение значений из других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</a:rPr>
              <a:t>бинов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/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        </a:t>
            </a:r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</a:p>
          <a:p>
            <a:pPr marL="0" lvl="1"/>
            <a:r>
              <a:rPr lang="en-US" b="1" dirty="0" smtClean="0">
                <a:solidFill>
                  <a:srgbClr val="00B0F0"/>
                </a:solidFill>
              </a:rPr>
              <a:t>	value</a:t>
            </a:r>
            <a:r>
              <a:rPr lang="en-US" b="1" dirty="0" smtClean="0">
                <a:solidFill>
                  <a:srgbClr val="6DB33F"/>
                </a:solidFill>
              </a:rPr>
              <a:t>=“#{</a:t>
            </a:r>
            <a:r>
              <a:rPr lang="en-US" b="1" dirty="0" err="1" smtClean="0">
                <a:solidFill>
                  <a:srgbClr val="6DB33F"/>
                </a:solidFill>
              </a:rPr>
              <a:t>appConfigExample.myStringValue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lvl="1"/>
            <a:r>
              <a:rPr lang="en-US" b="1" dirty="0" smtClean="0">
                <a:solidFill>
                  <a:schemeClr val="tx2"/>
                </a:solidFill>
              </a:rPr>
              <a:t>         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</a:p>
          <a:p>
            <a:pPr marL="0" lvl="1"/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 smtClean="0">
                <a:solidFill>
                  <a:srgbClr val="6DB33F"/>
                </a:solidFill>
              </a:rPr>
              <a:t>appConfigExample.getTestString</a:t>
            </a:r>
            <a:r>
              <a:rPr lang="en-US" b="1" dirty="0" smtClean="0">
                <a:solidFill>
                  <a:srgbClr val="6DB33F"/>
                </a:solidFill>
              </a:rPr>
              <a:t>()}”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        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appConfigExample.getTestString</a:t>
            </a:r>
            <a:r>
              <a:rPr lang="en-US" b="1" dirty="0" smtClean="0">
                <a:solidFill>
                  <a:srgbClr val="6DB33F"/>
                </a:solidFill>
              </a:rPr>
              <a:t>().</a:t>
            </a:r>
            <a:r>
              <a:rPr lang="en-US" b="1" dirty="0" err="1" smtClean="0">
                <a:solidFill>
                  <a:srgbClr val="6DB33F"/>
                </a:solidFill>
              </a:rPr>
              <a:t>toUppercase</a:t>
            </a:r>
            <a:r>
              <a:rPr lang="en-US" b="1" dirty="0" smtClean="0">
                <a:solidFill>
                  <a:srgbClr val="6DB33F"/>
                </a:solidFill>
              </a:rPr>
              <a:t>()}”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lvl="1"/>
            <a:r>
              <a:rPr lang="en-US" b="1" dirty="0" smtClean="0">
                <a:solidFill>
                  <a:schemeClr val="tx2"/>
                </a:solidFill>
              </a:rPr>
              <a:t>         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myStringProperty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/>
              <a:t>	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appConfigExample.getTestString</a:t>
            </a:r>
            <a:r>
              <a:rPr lang="en-US" b="1" dirty="0" smtClean="0">
                <a:solidFill>
                  <a:srgbClr val="6DB33F"/>
                </a:solidFill>
              </a:rPr>
              <a:t>()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r>
              <a:rPr lang="en-US" b="1" dirty="0" smtClean="0">
                <a:solidFill>
                  <a:srgbClr val="6DB33F"/>
                </a:solidFill>
              </a:rPr>
              <a:t>.</a:t>
            </a:r>
            <a:r>
              <a:rPr lang="en-US" b="1" dirty="0" err="1">
                <a:solidFill>
                  <a:srgbClr val="6DB33F"/>
                </a:solidFill>
              </a:rPr>
              <a:t>toUppercase</a:t>
            </a:r>
            <a:r>
              <a:rPr lang="en-US" b="1" dirty="0" smtClean="0">
                <a:solidFill>
                  <a:srgbClr val="6DB33F"/>
                </a:solidFill>
              </a:rPr>
              <a:t>()}”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&lt;/bean&gt;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1669" y="377984"/>
            <a:ext cx="2052256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Создать тестовый </a:t>
            </a:r>
            <a:r>
              <a:rPr lang="en-US" sz="6000" dirty="0">
                <a:solidFill>
                  <a:schemeClr val="tx2"/>
                </a:solidFill>
              </a:rPr>
              <a:t>bean </a:t>
            </a:r>
            <a:r>
              <a:rPr lang="en-US" sz="6000" b="1" dirty="0" err="1" smtClean="0">
                <a:solidFill>
                  <a:schemeClr val="tx2"/>
                </a:solidFill>
              </a:rPr>
              <a:t>MyTestClass</a:t>
            </a:r>
            <a:r>
              <a:rPr lang="ru-RU" sz="6000" dirty="0" smtClean="0">
                <a:solidFill>
                  <a:schemeClr val="tx2"/>
                </a:solidFill>
              </a:rPr>
              <a:t>, в нем добавить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проперти</a:t>
            </a:r>
            <a:r>
              <a:rPr lang="ru-RU" sz="6000" dirty="0" smtClean="0">
                <a:solidFill>
                  <a:schemeClr val="tx2"/>
                </a:solidFill>
              </a:rPr>
              <a:t> </a:t>
            </a:r>
            <a:r>
              <a:rPr lang="en-US" sz="6000" b="1" dirty="0" err="1" smtClean="0">
                <a:solidFill>
                  <a:schemeClr val="tx2"/>
                </a:solidFill>
              </a:rPr>
              <a:t>myStringProperty</a:t>
            </a:r>
            <a:r>
              <a:rPr lang="ru-RU" sz="6000" b="1" dirty="0" smtClean="0">
                <a:solidFill>
                  <a:schemeClr val="tx2"/>
                </a:solidFill>
              </a:rPr>
              <a:t> </a:t>
            </a:r>
            <a:r>
              <a:rPr lang="ru-RU" sz="6000" dirty="0" smtClean="0">
                <a:solidFill>
                  <a:schemeClr val="tx2"/>
                </a:solidFill>
              </a:rPr>
              <a:t>и метод инициализации с выводом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проперти</a:t>
            </a:r>
            <a:r>
              <a:rPr lang="ru-RU" sz="6000" dirty="0" smtClean="0">
                <a:solidFill>
                  <a:schemeClr val="tx2"/>
                </a:solidFill>
              </a:rPr>
              <a:t>.</a:t>
            </a:r>
            <a:endParaRPr lang="en-US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endParaRPr lang="en-US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Взять из </a:t>
            </a:r>
            <a:r>
              <a:rPr lang="ru-RU" sz="6000" dirty="0" err="1" smtClean="0">
                <a:solidFill>
                  <a:schemeClr val="tx2"/>
                </a:solidFill>
              </a:rPr>
              <a:t>бина</a:t>
            </a:r>
            <a:r>
              <a:rPr lang="ru-RU" sz="6000" dirty="0" smtClean="0">
                <a:solidFill>
                  <a:schemeClr val="tx2"/>
                </a:solidFill>
              </a:rPr>
              <a:t> значение </a:t>
            </a:r>
            <a:r>
              <a:rPr lang="en-US" sz="6000" b="1" dirty="0" err="1" smtClean="0">
                <a:solidFill>
                  <a:schemeClr val="tx2"/>
                </a:solidFill>
              </a:rPr>
              <a:t>scan.directory</a:t>
            </a:r>
            <a:r>
              <a:rPr lang="ru-RU" sz="6000" dirty="0" smtClean="0">
                <a:solidFill>
                  <a:schemeClr val="tx2"/>
                </a:solidFill>
              </a:rPr>
              <a:t> и установить его в наш бин с</a:t>
            </a:r>
            <a:r>
              <a:rPr lang="ru-RU" sz="6000" dirty="0" smtClean="0">
                <a:solidFill>
                  <a:schemeClr val="tx2"/>
                </a:solidFill>
              </a:rPr>
              <a:t> приведением к </a:t>
            </a:r>
            <a:r>
              <a:rPr lang="ru-RU" sz="6000" dirty="0" smtClean="0">
                <a:solidFill>
                  <a:schemeClr val="tx2"/>
                </a:solidFill>
              </a:rPr>
              <a:t>верхнему </a:t>
            </a:r>
            <a:r>
              <a:rPr lang="ru-RU" sz="6000" dirty="0" smtClean="0">
                <a:solidFill>
                  <a:schemeClr val="tx2"/>
                </a:solidFill>
              </a:rPr>
              <a:t>регистру</a:t>
            </a:r>
            <a:endParaRPr lang="en-US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endParaRPr lang="ru-RU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Отследить и обработать ошибку с </a:t>
            </a:r>
            <a:r>
              <a:rPr lang="en-US" sz="6000" b="1" dirty="0" smtClean="0">
                <a:solidFill>
                  <a:schemeClr val="tx2"/>
                </a:solidFill>
              </a:rPr>
              <a:t>null</a:t>
            </a:r>
            <a:r>
              <a:rPr lang="en-US" sz="6000" dirty="0" smtClean="0">
                <a:solidFill>
                  <a:schemeClr val="tx2"/>
                </a:solidFill>
              </a:rPr>
              <a:t> </a:t>
            </a:r>
            <a:r>
              <a:rPr lang="ru-RU" sz="6000" dirty="0" smtClean="0">
                <a:solidFill>
                  <a:schemeClr val="tx2"/>
                </a:solidFill>
              </a:rPr>
              <a:t>значением в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проперти</a:t>
            </a:r>
            <a:endParaRPr lang="en-US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endParaRPr lang="ru-RU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Реализовать </a:t>
            </a:r>
            <a:r>
              <a:rPr lang="ru-RU" sz="6000" dirty="0" smtClean="0">
                <a:solidFill>
                  <a:schemeClr val="tx2"/>
                </a:solidFill>
              </a:rPr>
              <a:t>защиту от </a:t>
            </a:r>
            <a:r>
              <a:rPr lang="ru-RU" sz="6000" dirty="0" smtClean="0">
                <a:solidFill>
                  <a:schemeClr val="tx2"/>
                </a:solidFill>
              </a:rPr>
              <a:t>ошибки</a:t>
            </a:r>
            <a:endParaRPr lang="en-US" sz="6000" dirty="0" smtClean="0">
              <a:solidFill>
                <a:schemeClr val="tx2"/>
              </a:solidFill>
            </a:endParaRPr>
          </a:p>
        </p:txBody>
      </p:sp>
      <p:sp>
        <p:nvSpPr>
          <p:cNvPr id="6" name="Облако 5"/>
          <p:cNvSpPr/>
          <p:nvPr/>
        </p:nvSpPr>
        <p:spPr>
          <a:xfrm>
            <a:off x="17953514" y="7578884"/>
            <a:ext cx="5661040" cy="3871792"/>
          </a:xfrm>
          <a:prstGeom prst="clou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6600" b="1" dirty="0" smtClean="0"/>
              <a:t>Практика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8659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 smtClean="0">
                <a:solidFill>
                  <a:schemeClr val="tx2"/>
                </a:solidFill>
              </a:rPr>
              <a:t>() – </a:t>
            </a:r>
            <a:r>
              <a:rPr lang="ru-RU" dirty="0" smtClean="0">
                <a:solidFill>
                  <a:schemeClr val="tx2"/>
                </a:solidFill>
              </a:rPr>
              <a:t>получение объекта того класса, который указан в скобках.</a:t>
            </a:r>
          </a:p>
          <a:p>
            <a:endParaRPr lang="ru-RU" dirty="0" smtClean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T(</a:t>
            </a:r>
            <a:r>
              <a:rPr lang="en-US" dirty="0" err="1">
                <a:solidFill>
                  <a:schemeClr val="tx2"/>
                </a:solidFill>
              </a:rPr>
              <a:t>java.lang.Math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r>
              <a:rPr lang="ru-RU" dirty="0" smtClean="0">
                <a:solidFill>
                  <a:schemeClr val="tx2"/>
                </a:solidFill>
              </a:rPr>
              <a:t> – получаем на выходе экземпляр класса </a:t>
            </a:r>
            <a:r>
              <a:rPr lang="en-US" dirty="0" err="1" smtClean="0">
                <a:solidFill>
                  <a:schemeClr val="tx2"/>
                </a:solidFill>
              </a:rPr>
              <a:t>java.lang.Math</a:t>
            </a:r>
            <a:r>
              <a:rPr lang="ru-RU" dirty="0" smtClean="0">
                <a:solidFill>
                  <a:schemeClr val="tx2"/>
                </a:solidFill>
              </a:rPr>
              <a:t>, с которым мы можем совершать какие-либо действия, например: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1849" y="10459244"/>
            <a:ext cx="180631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piValue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=“#{T(</a:t>
            </a:r>
            <a:r>
              <a:rPr lang="en-US" b="1" dirty="0" err="1">
                <a:solidFill>
                  <a:srgbClr val="6DB33F"/>
                </a:solidFill>
              </a:rPr>
              <a:t>java.lang.Math</a:t>
            </a:r>
            <a:r>
              <a:rPr lang="en-US" b="1" dirty="0" smtClean="0">
                <a:solidFill>
                  <a:srgbClr val="6DB33F"/>
                </a:solidFill>
              </a:rPr>
              <a:t>).PI}”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randomNumber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=“#{T(</a:t>
            </a:r>
            <a:r>
              <a:rPr lang="en-US" b="1" dirty="0" err="1">
                <a:solidFill>
                  <a:srgbClr val="6DB33F"/>
                </a:solidFill>
              </a:rPr>
              <a:t>java.lang.Math</a:t>
            </a:r>
            <a:r>
              <a:rPr lang="en-US" b="1" dirty="0" smtClean="0">
                <a:solidFill>
                  <a:srgbClr val="6DB33F"/>
                </a:solidFill>
              </a:rPr>
              <a:t>).random()}”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27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1669" y="377984"/>
            <a:ext cx="20522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Создать тестовый </a:t>
            </a:r>
            <a:r>
              <a:rPr lang="en-US" sz="6000" dirty="0">
                <a:solidFill>
                  <a:schemeClr val="tx2"/>
                </a:solidFill>
              </a:rPr>
              <a:t>bean </a:t>
            </a:r>
            <a:r>
              <a:rPr lang="en-US" sz="6000" b="1" dirty="0" err="1" smtClean="0">
                <a:solidFill>
                  <a:schemeClr val="tx2"/>
                </a:solidFill>
              </a:rPr>
              <a:t>MyTestClass</a:t>
            </a:r>
            <a:r>
              <a:rPr lang="ru-RU" sz="6000" b="1" dirty="0" smtClean="0">
                <a:solidFill>
                  <a:schemeClr val="tx2"/>
                </a:solidFill>
              </a:rPr>
              <a:t>2</a:t>
            </a:r>
            <a:r>
              <a:rPr lang="ru-RU" sz="6000" dirty="0" smtClean="0">
                <a:solidFill>
                  <a:schemeClr val="tx2"/>
                </a:solidFill>
              </a:rPr>
              <a:t>, в нем добавить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проперти</a:t>
            </a:r>
            <a:r>
              <a:rPr lang="ru-RU" sz="6000" dirty="0" smtClean="0">
                <a:solidFill>
                  <a:schemeClr val="tx2"/>
                </a:solidFill>
              </a:rPr>
              <a:t> </a:t>
            </a:r>
            <a:r>
              <a:rPr lang="en-US" sz="6000" b="1" dirty="0" err="1" smtClean="0">
                <a:solidFill>
                  <a:schemeClr val="tx2"/>
                </a:solidFill>
              </a:rPr>
              <a:t>piValue</a:t>
            </a:r>
            <a:r>
              <a:rPr lang="ru-RU" sz="6000" b="1" dirty="0" smtClean="0">
                <a:solidFill>
                  <a:schemeClr val="tx2"/>
                </a:solidFill>
              </a:rPr>
              <a:t> </a:t>
            </a:r>
            <a:r>
              <a:rPr lang="ru-RU" sz="6000" dirty="0" smtClean="0">
                <a:solidFill>
                  <a:schemeClr val="tx2"/>
                </a:solidFill>
              </a:rPr>
              <a:t>и </a:t>
            </a:r>
            <a:r>
              <a:rPr lang="en-US" sz="6000" b="1" dirty="0" err="1" smtClean="0">
                <a:solidFill>
                  <a:schemeClr val="tx2"/>
                </a:solidFill>
              </a:rPr>
              <a:t>randomNumber</a:t>
            </a:r>
            <a:r>
              <a:rPr lang="ru-RU" sz="6000" dirty="0" smtClean="0">
                <a:solidFill>
                  <a:schemeClr val="tx2"/>
                </a:solidFill>
              </a:rPr>
              <a:t>, а также метод инициализации с выводом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пропертей</a:t>
            </a:r>
            <a:r>
              <a:rPr lang="ru-RU" sz="6000" dirty="0" smtClean="0">
                <a:solidFill>
                  <a:schemeClr val="tx2"/>
                </a:solidFill>
              </a:rPr>
              <a:t>.</a:t>
            </a:r>
            <a:endParaRPr lang="en-US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endParaRPr lang="ru-RU" sz="6000" dirty="0" smtClean="0">
              <a:solidFill>
                <a:schemeClr val="tx2"/>
              </a:solidFill>
            </a:endParaRPr>
          </a:p>
          <a:p>
            <a:pPr marL="742950" indent="-742950">
              <a:buAutoNum type="arabicParenR"/>
            </a:pPr>
            <a:r>
              <a:rPr lang="ru-RU" sz="6000" dirty="0" smtClean="0">
                <a:solidFill>
                  <a:schemeClr val="tx2"/>
                </a:solidFill>
              </a:rPr>
              <a:t>Реализовать заполнение </a:t>
            </a:r>
            <a:r>
              <a:rPr lang="ru-RU" sz="6000" dirty="0" err="1" smtClean="0">
                <a:solidFill>
                  <a:schemeClr val="tx2"/>
                </a:solidFill>
              </a:rPr>
              <a:t>пропертей</a:t>
            </a:r>
            <a:r>
              <a:rPr lang="ru-RU" sz="6000" dirty="0" smtClean="0">
                <a:solidFill>
                  <a:schemeClr val="tx2"/>
                </a:solidFill>
              </a:rPr>
              <a:t> в конфигурации</a:t>
            </a:r>
            <a:endParaRPr lang="ru-RU" sz="6000" dirty="0">
              <a:solidFill>
                <a:schemeClr val="tx2"/>
              </a:solidFill>
            </a:endParaRPr>
          </a:p>
        </p:txBody>
      </p:sp>
      <p:sp>
        <p:nvSpPr>
          <p:cNvPr id="4" name="Облако 3"/>
          <p:cNvSpPr/>
          <p:nvPr/>
        </p:nvSpPr>
        <p:spPr>
          <a:xfrm>
            <a:off x="16513334" y="6593893"/>
            <a:ext cx="7101220" cy="4856784"/>
          </a:xfrm>
          <a:prstGeom prst="cloud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6600" b="1" dirty="0" smtClean="0"/>
              <a:t>Практика 2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2995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Операции в </a:t>
            </a:r>
            <a:r>
              <a:rPr lang="en-US" dirty="0" smtClean="0"/>
              <a:t>SPEL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69" y="2141108"/>
            <a:ext cx="20882610" cy="61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7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481" y="510643"/>
            <a:ext cx="12696303" cy="1269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1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Операции в </a:t>
            </a:r>
            <a:r>
              <a:rPr lang="en-US" dirty="0"/>
              <a:t>SPEL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9" y="2056408"/>
            <a:ext cx="1872234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Сложение и вычитание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adjustedAmount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</a:t>
            </a:r>
            <a:r>
              <a:rPr lang="en-US" b="1" dirty="0" err="1" smtClean="0">
                <a:solidFill>
                  <a:srgbClr val="6DB33F"/>
                </a:solidFill>
              </a:rPr>
              <a:t>counter.total</a:t>
            </a:r>
            <a:r>
              <a:rPr lang="en-US" b="1" dirty="0" smtClean="0">
                <a:solidFill>
                  <a:srgbClr val="6DB33F"/>
                </a:solidFill>
              </a:rPr>
              <a:t> + 42}”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adjustedAmount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 smtClean="0">
                <a:solidFill>
                  <a:srgbClr val="6DB33F"/>
                </a:solidFill>
              </a:rPr>
              <a:t>counter.total</a:t>
            </a:r>
            <a:r>
              <a:rPr lang="en-US" b="1" dirty="0" smtClean="0">
                <a:solidFill>
                  <a:srgbClr val="6DB33F"/>
                </a:solidFill>
              </a:rPr>
              <a:t> - 20}”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Умножение, деление и деление по модулю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circumference“</a:t>
            </a:r>
            <a:r>
              <a:rPr lang="en-US" b="1" dirty="0" smtClean="0"/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=“#{2 * T(</a:t>
            </a:r>
            <a:r>
              <a:rPr lang="en-US" b="1" dirty="0" err="1">
                <a:solidFill>
                  <a:srgbClr val="6DB33F"/>
                </a:solidFill>
              </a:rPr>
              <a:t>java.lang.Math</a:t>
            </a:r>
            <a:r>
              <a:rPr lang="en-US" b="1" dirty="0">
                <a:solidFill>
                  <a:srgbClr val="6DB33F"/>
                </a:solidFill>
              </a:rPr>
              <a:t>).PI * </a:t>
            </a:r>
            <a:r>
              <a:rPr lang="en-US" b="1" dirty="0" err="1">
                <a:solidFill>
                  <a:srgbClr val="6DB33F"/>
                </a:solidFill>
              </a:rPr>
              <a:t>circle.radius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average“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counter.total</a:t>
            </a:r>
            <a:r>
              <a:rPr lang="en-US" b="1" dirty="0">
                <a:solidFill>
                  <a:srgbClr val="6DB33F"/>
                </a:solidFill>
              </a:rPr>
              <a:t> / </a:t>
            </a:r>
            <a:r>
              <a:rPr lang="en-US" b="1" dirty="0" err="1">
                <a:solidFill>
                  <a:srgbClr val="6DB33F"/>
                </a:solidFill>
              </a:rPr>
              <a:t>counter.count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remainder“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counter.total</a:t>
            </a:r>
            <a:r>
              <a:rPr lang="en-US" b="1" dirty="0">
                <a:solidFill>
                  <a:srgbClr val="6DB33F"/>
                </a:solidFill>
              </a:rPr>
              <a:t> % </a:t>
            </a:r>
            <a:r>
              <a:rPr lang="en-US" b="1" dirty="0" err="1">
                <a:solidFill>
                  <a:srgbClr val="6DB33F"/>
                </a:solidFill>
              </a:rPr>
              <a:t>counter.count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Возведение в степень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area“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=“#{T(</a:t>
            </a:r>
            <a:r>
              <a:rPr lang="en-US" b="1" dirty="0" err="1">
                <a:solidFill>
                  <a:srgbClr val="6DB33F"/>
                </a:solidFill>
              </a:rPr>
              <a:t>java.lang.Math</a:t>
            </a:r>
            <a:r>
              <a:rPr lang="en-US" b="1" dirty="0">
                <a:solidFill>
                  <a:srgbClr val="6DB33F"/>
                </a:solidFill>
              </a:rPr>
              <a:t>).PI * </a:t>
            </a:r>
            <a:r>
              <a:rPr lang="en-US" b="1" dirty="0" err="1">
                <a:solidFill>
                  <a:srgbClr val="6DB33F"/>
                </a:solidFill>
              </a:rPr>
              <a:t>circle.radius</a:t>
            </a:r>
            <a:r>
              <a:rPr lang="en-US" b="1" dirty="0">
                <a:solidFill>
                  <a:srgbClr val="6DB33F"/>
                </a:solidFill>
              </a:rPr>
              <a:t> ^ 2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Перегруженный +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fullName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</a:p>
          <a:p>
            <a:r>
              <a:rPr lang="en-US" b="1" dirty="0" smtClean="0"/>
              <a:t> 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performer.firstName</a:t>
            </a:r>
            <a:r>
              <a:rPr lang="en-US" b="1" dirty="0">
                <a:solidFill>
                  <a:srgbClr val="6DB33F"/>
                </a:solidFill>
              </a:rPr>
              <a:t> + ' ' + </a:t>
            </a:r>
            <a:r>
              <a:rPr lang="en-US" b="1" dirty="0" err="1">
                <a:solidFill>
                  <a:srgbClr val="6DB33F"/>
                </a:solidFill>
              </a:rPr>
              <a:t>performer.lastName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Операции в </a:t>
            </a:r>
            <a:r>
              <a:rPr lang="en-US" dirty="0"/>
              <a:t>SPEL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9" y="2056408"/>
            <a:ext cx="187223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Логические операции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=“equal“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counter.total</a:t>
            </a:r>
            <a:r>
              <a:rPr lang="en-US" b="1" dirty="0">
                <a:solidFill>
                  <a:srgbClr val="6DB33F"/>
                </a:solidFill>
              </a:rPr>
              <a:t> == 100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>
                <a:solidFill>
                  <a:srgbClr val="6DB33F"/>
                </a:solidFill>
              </a:rPr>
              <a:t>equal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counter.total</a:t>
            </a:r>
            <a:r>
              <a:rPr lang="en-US" b="1" dirty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6DB33F"/>
                </a:solidFill>
              </a:rPr>
              <a:t>&lt; </a:t>
            </a:r>
            <a:r>
              <a:rPr lang="en-US" b="1" dirty="0">
                <a:solidFill>
                  <a:srgbClr val="6DB33F"/>
                </a:solidFill>
              </a:rPr>
              <a:t>100000</a:t>
            </a:r>
            <a:r>
              <a:rPr lang="en-US" b="1" dirty="0" smtClean="0">
                <a:solidFill>
                  <a:srgbClr val="6DB33F"/>
                </a:solidFill>
              </a:rPr>
              <a:t>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Облако 4"/>
          <p:cNvSpPr/>
          <p:nvPr/>
        </p:nvSpPr>
        <p:spPr>
          <a:xfrm>
            <a:off x="13632974" y="3978434"/>
            <a:ext cx="2875222" cy="1318379"/>
          </a:xfrm>
          <a:prstGeom prst="clou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</a:rPr>
              <a:t>!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69" y="6858793"/>
            <a:ext cx="20510713" cy="49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3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Операции в </a:t>
            </a:r>
            <a:r>
              <a:rPr lang="en-US" dirty="0"/>
              <a:t>SPEL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9" y="2056408"/>
            <a:ext cx="1872234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Логические операции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largeCircle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shape.kind</a:t>
            </a:r>
            <a:r>
              <a:rPr lang="en-US" b="1" dirty="0">
                <a:solidFill>
                  <a:srgbClr val="6DB33F"/>
                </a:solidFill>
              </a:rPr>
              <a:t> == 'circle' and </a:t>
            </a:r>
            <a:r>
              <a:rPr lang="en-US" b="1" dirty="0" err="1">
                <a:solidFill>
                  <a:srgbClr val="6DB33F"/>
                </a:solidFill>
              </a:rPr>
              <a:t>shape.perimeter</a:t>
            </a:r>
            <a:r>
              <a:rPr lang="en-US" b="1" dirty="0">
                <a:solidFill>
                  <a:srgbClr val="6DB33F"/>
                </a:solidFill>
              </a:rPr>
              <a:t> </a:t>
            </a:r>
            <a:r>
              <a:rPr lang="en-US" b="1" dirty="0" err="1">
                <a:solidFill>
                  <a:srgbClr val="6DB33F"/>
                </a:solidFill>
              </a:rPr>
              <a:t>gt</a:t>
            </a:r>
            <a:r>
              <a:rPr lang="en-US" b="1" dirty="0">
                <a:solidFill>
                  <a:srgbClr val="6DB33F"/>
                </a:solidFill>
              </a:rPr>
              <a:t> 10000}”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Два варианта записи одного и того же выражения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outOfStock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=“#{!</a:t>
            </a:r>
            <a:r>
              <a:rPr lang="en-US" b="1" dirty="0" err="1">
                <a:solidFill>
                  <a:srgbClr val="6DB33F"/>
                </a:solidFill>
              </a:rPr>
              <a:t>product.available</a:t>
            </a:r>
            <a:r>
              <a:rPr lang="en-US" b="1" dirty="0">
                <a:solidFill>
                  <a:srgbClr val="6DB33F"/>
                </a:solidFill>
              </a:rPr>
              <a:t>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outOfStock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=“#{not </a:t>
            </a:r>
            <a:r>
              <a:rPr lang="en-US" b="1" dirty="0" err="1">
                <a:solidFill>
                  <a:srgbClr val="6DB33F"/>
                </a:solidFill>
              </a:rPr>
              <a:t>product.available</a:t>
            </a:r>
            <a:r>
              <a:rPr lang="en-US" b="1" dirty="0">
                <a:solidFill>
                  <a:srgbClr val="6DB33F"/>
                </a:solidFill>
              </a:rPr>
              <a:t>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69" y="7952423"/>
            <a:ext cx="20744238" cy="538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3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Контейнер клиентских приложений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	</a:t>
            </a:r>
            <a:r>
              <a:rPr lang="ru-RU" b="1" dirty="0" smtClean="0">
                <a:solidFill>
                  <a:schemeClr val="tx2"/>
                </a:solidFill>
              </a:rPr>
              <a:t>Приложениями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называются программы, выполняемые на клиентской стороне. Как правило, они относятся к графическому пользовательскому интерфейсу (GUI) и применяются для пакетной обработки. Приложения имеют доступ ко всем средствам среднего звена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Операции в </a:t>
            </a:r>
            <a:r>
              <a:rPr lang="en-US" dirty="0"/>
              <a:t>SPEL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8" y="2056408"/>
            <a:ext cx="20162521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Условные вычисления и регулярные выражения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instrument“</a:t>
            </a:r>
            <a:r>
              <a:rPr lang="en-US" b="1" dirty="0" smtClean="0"/>
              <a:t> </a:t>
            </a:r>
            <a:endParaRPr lang="ru-RU" b="1" dirty="0" smtClean="0"/>
          </a:p>
          <a:p>
            <a:r>
              <a:rPr lang="ru-RU" b="1" dirty="0" smtClean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songSelector.selectSong</a:t>
            </a:r>
            <a:r>
              <a:rPr lang="en-US" b="1" dirty="0" smtClean="0">
                <a:solidFill>
                  <a:srgbClr val="6DB33F"/>
                </a:solidFill>
              </a:rPr>
              <a:t>() == ‘Jingle Bells’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6DB33F"/>
                </a:solidFill>
              </a:rPr>
              <a:t>?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6DB33F"/>
                </a:solidFill>
              </a:rPr>
              <a:t>piano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6DB33F"/>
                </a:solidFill>
              </a:rPr>
              <a:t>: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6DB33F"/>
                </a:solidFill>
              </a:rPr>
              <a:t>saxophone</a:t>
            </a:r>
            <a:r>
              <a:rPr lang="en-US" b="1" dirty="0">
                <a:solidFill>
                  <a:srgbClr val="6DB33F"/>
                </a:solidFill>
              </a:rPr>
              <a:t>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smtClean="0">
                <a:solidFill>
                  <a:srgbClr val="6DB33F"/>
                </a:solidFill>
              </a:rPr>
              <a:t>song“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kenny.song</a:t>
            </a:r>
            <a:r>
              <a:rPr lang="en-US" b="1" dirty="0">
                <a:solidFill>
                  <a:srgbClr val="6DB33F"/>
                </a:solidFill>
              </a:rPr>
              <a:t> != null ? </a:t>
            </a:r>
            <a:r>
              <a:rPr lang="en-US" b="1" dirty="0" err="1">
                <a:solidFill>
                  <a:srgbClr val="6DB33F"/>
                </a:solidFill>
              </a:rPr>
              <a:t>kenny.song</a:t>
            </a:r>
            <a:r>
              <a:rPr lang="en-US" b="1" dirty="0">
                <a:solidFill>
                  <a:srgbClr val="6DB33F"/>
                </a:solidFill>
              </a:rPr>
              <a:t> : '</a:t>
            </a:r>
            <a:r>
              <a:rPr lang="en-US" b="1" dirty="0" err="1">
                <a:solidFill>
                  <a:srgbClr val="6DB33F"/>
                </a:solidFill>
              </a:rPr>
              <a:t>Greensleeves</a:t>
            </a:r>
            <a:r>
              <a:rPr lang="en-US" b="1" dirty="0">
                <a:solidFill>
                  <a:srgbClr val="6DB33F"/>
                </a:solidFill>
              </a:rPr>
              <a:t>'}”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=“song“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 smtClean="0">
                <a:solidFill>
                  <a:srgbClr val="6DB33F"/>
                </a:solidFill>
              </a:rPr>
              <a:t>kenny.song</a:t>
            </a:r>
            <a:r>
              <a:rPr lang="en-US" b="1" dirty="0" smtClean="0">
                <a:solidFill>
                  <a:srgbClr val="6DB33F"/>
                </a:solidFill>
              </a:rPr>
              <a:t> ?: </a:t>
            </a:r>
            <a:r>
              <a:rPr lang="en-US" b="1" dirty="0">
                <a:solidFill>
                  <a:srgbClr val="6DB33F"/>
                </a:solidFill>
              </a:rPr>
              <a:t>'</a:t>
            </a:r>
            <a:r>
              <a:rPr lang="en-US" b="1" dirty="0" err="1">
                <a:solidFill>
                  <a:srgbClr val="6DB33F"/>
                </a:solidFill>
              </a:rPr>
              <a:t>Greensleeves</a:t>
            </a:r>
            <a:r>
              <a:rPr lang="en-US" b="1" dirty="0">
                <a:solidFill>
                  <a:srgbClr val="6DB33F"/>
                </a:solidFill>
              </a:rPr>
              <a:t>'}”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/&gt;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validEmail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 smtClean="0"/>
              <a:t> 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	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admin.email</a:t>
            </a:r>
            <a:r>
              <a:rPr lang="en-US" b="1" dirty="0">
                <a:solidFill>
                  <a:srgbClr val="6DB33F"/>
                </a:solidFill>
              </a:rPr>
              <a:t> matches '[a-zA-Z0-9._%+-]+@[a-zA-Z0-9.-]+\\.com'}”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SpringLauncher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Загрузка файла настроек в приложение</a:t>
            </a:r>
          </a:p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Рассмотреть подробно </a:t>
            </a:r>
            <a:r>
              <a:rPr lang="en-US" dirty="0" err="1" smtClean="0">
                <a:solidFill>
                  <a:schemeClr val="tx2"/>
                </a:solidFill>
              </a:rPr>
              <a:t>AppConfig</a:t>
            </a:r>
            <a:r>
              <a:rPr lang="ru-RU" dirty="0" smtClean="0">
                <a:solidFill>
                  <a:schemeClr val="tx2"/>
                </a:solidFill>
              </a:rPr>
              <a:t> (теперь мы знаем что он нам не нужен), метод инициализации класс, что будет если убрать сеттер? </a:t>
            </a:r>
            <a:endParaRPr lang="en-US" dirty="0" smtClean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Рассмотреть добавление нового пространства имён </a:t>
            </a:r>
            <a:r>
              <a:rPr lang="en-US" dirty="0" smtClean="0">
                <a:solidFill>
                  <a:schemeClr val="tx2"/>
                </a:solidFill>
              </a:rPr>
              <a:t>p</a:t>
            </a:r>
            <a:r>
              <a:rPr lang="ru-RU" dirty="0" smtClean="0">
                <a:solidFill>
                  <a:schemeClr val="tx2"/>
                </a:solidFill>
              </a:rPr>
              <a:t> (</a:t>
            </a:r>
            <a:r>
              <a:rPr lang="en-US" dirty="0" err="1" smtClean="0">
                <a:solidFill>
                  <a:schemeClr val="tx2"/>
                </a:solidFill>
              </a:rPr>
              <a:t>xmlns</a:t>
            </a:r>
            <a:r>
              <a:rPr lang="ru-RU" dirty="0" smtClean="0">
                <a:solidFill>
                  <a:schemeClr val="tx2"/>
                </a:solidFill>
              </a:rPr>
              <a:t>)</a:t>
            </a:r>
            <a:endParaRPr lang="en-US" dirty="0" smtClean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ru-RU" dirty="0" smtClean="0">
                <a:solidFill>
                  <a:schemeClr val="tx2"/>
                </a:solidFill>
              </a:rPr>
              <a:t>Рассмотреть пример использования пространства с значением \ ссылкой \ списком</a:t>
            </a:r>
            <a:endParaRPr lang="en-US" dirty="0" smtClean="0">
              <a:solidFill>
                <a:schemeClr val="tx2"/>
              </a:solidFill>
            </a:endParaRPr>
          </a:p>
          <a:p>
            <a:pPr marL="1143000" indent="-1143000">
              <a:buFont typeface="+mj-lt"/>
              <a:buAutoNum type="arabicPeriod"/>
            </a:pP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8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51714" y="377984"/>
            <a:ext cx="19802475" cy="12961620"/>
          </a:xfrm>
          <a:prstGeom prst="cloud">
            <a:avLst/>
          </a:prstGeom>
          <a:solidFill>
            <a:srgbClr val="6DB33F"/>
          </a:solidFill>
          <a:ln>
            <a:solidFill>
              <a:srgbClr val="6D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600" b="1" dirty="0" smtClean="0"/>
              <a:t>Коллекции в</a:t>
            </a:r>
            <a:r>
              <a:rPr lang="en-US" sz="16600" b="1" dirty="0" smtClean="0"/>
              <a:t> SPEL</a:t>
            </a:r>
            <a:endParaRPr lang="ru-RU" sz="16600" b="1" dirty="0"/>
          </a:p>
        </p:txBody>
      </p:sp>
    </p:spTree>
    <p:extLst>
      <p:ext uri="{BB962C8B-B14F-4D97-AF65-F5344CB8AC3E}">
        <p14:creationId xmlns:p14="http://schemas.microsoft.com/office/powerpoint/2010/main" val="20009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Коллекции в </a:t>
            </a:r>
            <a:r>
              <a:rPr lang="en-US" dirty="0" smtClean="0"/>
              <a:t>SPEL</a:t>
            </a:r>
            <a:r>
              <a:rPr lang="ru-RU" dirty="0" smtClean="0"/>
              <a:t>, доступ к элементам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8" y="2056408"/>
            <a:ext cx="20162521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Установка значений элементов из списка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chosenCity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</a:t>
            </a:r>
            <a:r>
              <a:rPr lang="en-US" b="1" dirty="0">
                <a:solidFill>
                  <a:srgbClr val="6DB33F"/>
                </a:solidFill>
              </a:rPr>
              <a:t>cities[2</a:t>
            </a:r>
            <a:r>
              <a:rPr lang="en-US" b="1" dirty="0" smtClean="0">
                <a:solidFill>
                  <a:srgbClr val="6DB33F"/>
                </a:solidFill>
              </a:rPr>
              <a:t>]}”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chosenCity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en-US" b="1" dirty="0"/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	value</a:t>
            </a:r>
            <a:r>
              <a:rPr lang="en-US" b="1" dirty="0">
                <a:solidFill>
                  <a:srgbClr val="6DB33F"/>
                </a:solidFill>
              </a:rPr>
              <a:t>=“#{cities[T(</a:t>
            </a:r>
            <a:r>
              <a:rPr lang="en-US" b="1" dirty="0" err="1">
                <a:solidFill>
                  <a:srgbClr val="6DB33F"/>
                </a:solidFill>
              </a:rPr>
              <a:t>java.lang.Math</a:t>
            </a:r>
            <a:r>
              <a:rPr lang="en-US" b="1" dirty="0">
                <a:solidFill>
                  <a:srgbClr val="6DB33F"/>
                </a:solidFill>
              </a:rPr>
              <a:t>).random() * </a:t>
            </a:r>
            <a:r>
              <a:rPr lang="en-US" b="1" dirty="0" err="1">
                <a:solidFill>
                  <a:srgbClr val="6DB33F"/>
                </a:solidFill>
              </a:rPr>
              <a:t>cities.size</a:t>
            </a:r>
            <a:r>
              <a:rPr lang="en-US" b="1" dirty="0">
                <a:solidFill>
                  <a:srgbClr val="6DB33F"/>
                </a:solidFill>
              </a:rPr>
              <a:t>()]}”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Установка значений элементов из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списка если перед нами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Map 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</a:t>
            </a:r>
            <a:r>
              <a:rPr lang="en-US" b="1" dirty="0">
                <a:solidFill>
                  <a:schemeClr val="tx2"/>
                </a:solidFill>
              </a:rPr>
              <a:t>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chosenCity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 smtClean="0">
                <a:solidFill>
                  <a:srgbClr val="6DB33F"/>
                </a:solidFill>
              </a:rPr>
              <a:t>=“#{cities</a:t>
            </a:r>
            <a:r>
              <a:rPr lang="en-US" b="1" dirty="0">
                <a:solidFill>
                  <a:srgbClr val="6DB33F"/>
                </a:solidFill>
              </a:rPr>
              <a:t>['Dallas</a:t>
            </a:r>
            <a:r>
              <a:rPr lang="en-US" b="1" dirty="0" smtClean="0">
                <a:solidFill>
                  <a:srgbClr val="6DB33F"/>
                </a:solidFill>
              </a:rPr>
              <a:t>']}”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/&gt;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Системные свойства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systemEnvironment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systemProperties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homePath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systemEnvironment</a:t>
            </a:r>
            <a:r>
              <a:rPr lang="en-US" b="1" dirty="0">
                <a:solidFill>
                  <a:srgbClr val="6DB33F"/>
                </a:solidFill>
              </a:rPr>
              <a:t>['HOME</a:t>
            </a:r>
            <a:r>
              <a:rPr lang="en-US" b="1" dirty="0" smtClean="0">
                <a:solidFill>
                  <a:srgbClr val="6DB33F"/>
                </a:solidFill>
              </a:rPr>
              <a:t>']}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/&gt;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homePath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</a:t>
            </a:r>
            <a:r>
              <a:rPr lang="en-US" b="1" dirty="0" err="1">
                <a:solidFill>
                  <a:srgbClr val="6DB33F"/>
                </a:solidFill>
              </a:rPr>
              <a:t>systemProperties</a:t>
            </a:r>
            <a:r>
              <a:rPr lang="en-US" b="1" dirty="0">
                <a:solidFill>
                  <a:srgbClr val="6DB33F"/>
                </a:solidFill>
              </a:rPr>
              <a:t>['</a:t>
            </a:r>
            <a:r>
              <a:rPr lang="en-US" b="1" dirty="0" err="1">
                <a:solidFill>
                  <a:srgbClr val="6DB33F"/>
                </a:solidFill>
              </a:rPr>
              <a:t>application.home</a:t>
            </a:r>
            <a:r>
              <a:rPr lang="en-US" b="1" dirty="0">
                <a:solidFill>
                  <a:srgbClr val="6DB33F"/>
                </a:solidFill>
              </a:rPr>
              <a:t>']}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/&gt;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Коллекции в </a:t>
            </a:r>
            <a:r>
              <a:rPr lang="en-US" dirty="0" smtClean="0"/>
              <a:t>SPEL</a:t>
            </a:r>
            <a:r>
              <a:rPr lang="ru-RU" dirty="0" smtClean="0"/>
              <a:t>, выборка элементов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7" y="4698524"/>
            <a:ext cx="20162521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Создание нового списка из элементов существующего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 smtClean="0">
                <a:solidFill>
                  <a:srgbClr val="6DB33F"/>
                </a:solidFill>
              </a:rPr>
              <a:t>=“</a:t>
            </a:r>
            <a:r>
              <a:rPr lang="en-US" b="1" dirty="0" err="1" smtClean="0">
                <a:solidFill>
                  <a:srgbClr val="6DB33F"/>
                </a:solidFill>
              </a:rPr>
              <a:t>bigCities</a:t>
            </a:r>
            <a:r>
              <a:rPr lang="en-US" b="1" dirty="0" smtClean="0">
                <a:solidFill>
                  <a:srgbClr val="6DB33F"/>
                </a:solidFill>
              </a:rPr>
              <a:t>“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=“#{cities.?[population </a:t>
            </a:r>
            <a:r>
              <a:rPr lang="en-US" b="1" dirty="0" err="1">
                <a:solidFill>
                  <a:srgbClr val="6DB33F"/>
                </a:solidFill>
              </a:rPr>
              <a:t>gt</a:t>
            </a:r>
            <a:r>
              <a:rPr lang="en-US" b="1" dirty="0">
                <a:solidFill>
                  <a:srgbClr val="6DB33F"/>
                </a:solidFill>
              </a:rPr>
              <a:t> 100000]}”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Первый крупный город из списка (список никак не сортируется)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aBigCity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=“#{cities.^[population </a:t>
            </a:r>
            <a:r>
              <a:rPr lang="en-US" b="1" dirty="0" err="1">
                <a:solidFill>
                  <a:srgbClr val="6DB33F"/>
                </a:solidFill>
              </a:rPr>
              <a:t>gt</a:t>
            </a:r>
            <a:r>
              <a:rPr lang="en-US" b="1" dirty="0">
                <a:solidFill>
                  <a:srgbClr val="6DB33F"/>
                </a:solidFill>
              </a:rPr>
              <a:t> 100000]}”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/&gt;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Последний крупный город из списка (список никак не сортируется)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aBigCity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=“#{cities.$[population </a:t>
            </a:r>
            <a:r>
              <a:rPr lang="en-US" b="1" dirty="0" err="1">
                <a:solidFill>
                  <a:srgbClr val="6DB33F"/>
                </a:solidFill>
              </a:rPr>
              <a:t>gt</a:t>
            </a:r>
            <a:r>
              <a:rPr lang="en-US" b="1" dirty="0">
                <a:solidFill>
                  <a:srgbClr val="6DB33F"/>
                </a:solidFill>
              </a:rPr>
              <a:t> 100000]}”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74996" y="2178209"/>
            <a:ext cx="149738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.?[] – выборка элементов из списка</a:t>
            </a:r>
          </a:p>
          <a:p>
            <a:r>
              <a:rPr lang="ru-RU" sz="4400" dirty="0" smtClean="0"/>
              <a:t>.^[] – первый элемент в выборке</a:t>
            </a:r>
          </a:p>
          <a:p>
            <a:r>
              <a:rPr lang="ru-RU" sz="4400" dirty="0" smtClean="0"/>
              <a:t>.$[] – последний элемент в выборке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6662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Коллекции в </a:t>
            </a:r>
            <a:r>
              <a:rPr lang="en-US" dirty="0" smtClean="0"/>
              <a:t>SPEL</a:t>
            </a:r>
            <a:r>
              <a:rPr lang="ru-RU" dirty="0" smtClean="0"/>
              <a:t>, создание нового списка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11758" y="2056408"/>
            <a:ext cx="20162521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Получение списка наименований городов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cityNames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=“#{cities.![name]}”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Получение списка наименований городов и штатов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&lt;property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cityNames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ru-RU" b="1" dirty="0">
                <a:solidFill>
                  <a:srgbClr val="6DB33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=“#{cities.![name + ', ' + state]}”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  <a:p>
            <a:pPr marL="0" lvl="1"/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&lt;!–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Создание нового списка из элементов существующего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--&gt;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&lt;property </a:t>
            </a:r>
            <a:r>
              <a:rPr lang="en-US" b="1" dirty="0" smtClean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rgbClr val="6DB33F"/>
                </a:solidFill>
              </a:rPr>
              <a:t>=“</a:t>
            </a:r>
            <a:r>
              <a:rPr lang="en-US" b="1" dirty="0" err="1">
                <a:solidFill>
                  <a:srgbClr val="6DB33F"/>
                </a:solidFill>
              </a:rPr>
              <a:t>cityNames</a:t>
            </a:r>
            <a:r>
              <a:rPr lang="en-US" b="1" dirty="0">
                <a:solidFill>
                  <a:srgbClr val="6DB33F"/>
                </a:solidFill>
              </a:rPr>
              <a:t>“</a:t>
            </a:r>
            <a:r>
              <a:rPr lang="ru-RU" b="1" dirty="0" smtClean="0">
                <a:solidFill>
                  <a:srgbClr val="6DB33F"/>
                </a:solidFill>
              </a:rPr>
              <a:t> </a:t>
            </a:r>
          </a:p>
          <a:p>
            <a:r>
              <a:rPr lang="ru-RU" b="1" dirty="0">
                <a:solidFill>
                  <a:srgbClr val="6DB33F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value</a:t>
            </a:r>
            <a:r>
              <a:rPr lang="en-US" b="1" dirty="0">
                <a:solidFill>
                  <a:srgbClr val="6DB33F"/>
                </a:solidFill>
              </a:rPr>
              <a:t>=“#{cities.?[population </a:t>
            </a:r>
            <a:r>
              <a:rPr lang="en-US" b="1" dirty="0" err="1">
                <a:solidFill>
                  <a:srgbClr val="6DB33F"/>
                </a:solidFill>
              </a:rPr>
              <a:t>gt</a:t>
            </a:r>
            <a:r>
              <a:rPr lang="en-US" b="1" dirty="0">
                <a:solidFill>
                  <a:srgbClr val="6DB33F"/>
                </a:solidFill>
              </a:rPr>
              <a:t> 100000].![name + ', ' + state]}”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/&gt;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3" y="8298974"/>
            <a:ext cx="5058762" cy="4517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12433" y="10459244"/>
            <a:ext cx="11659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rgbClr val="FF0000"/>
                </a:solidFill>
              </a:rPr>
              <a:t>Реализовать все примеры из блока коллекций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Веб-контейнер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	</a:t>
            </a:r>
            <a:r>
              <a:rPr lang="ru-RU" b="1" dirty="0" smtClean="0">
                <a:solidFill>
                  <a:schemeClr val="tx2"/>
                </a:solidFill>
              </a:rPr>
              <a:t>Веб-приложения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(состоят из </a:t>
            </a:r>
            <a:r>
              <a:rPr lang="ru-RU" dirty="0" err="1">
                <a:solidFill>
                  <a:schemeClr val="tx2"/>
                </a:solidFill>
              </a:rPr>
              <a:t>сервлетов</a:t>
            </a:r>
            <a:r>
              <a:rPr lang="ru-RU" dirty="0">
                <a:solidFill>
                  <a:schemeClr val="tx2"/>
                </a:solidFill>
              </a:rPr>
              <a:t> и их фильтров, слушателей веб-событий, страниц JSP и JSF) выполняются в веб-контейнере и отвечают на запросы HTTP от веб-клиентов. </a:t>
            </a:r>
            <a:r>
              <a:rPr lang="ru-RU" dirty="0" err="1">
                <a:solidFill>
                  <a:schemeClr val="tx2"/>
                </a:solidFill>
              </a:rPr>
              <a:t>Сервлеты</a:t>
            </a:r>
            <a:r>
              <a:rPr lang="ru-RU" dirty="0">
                <a:solidFill>
                  <a:schemeClr val="tx2"/>
                </a:solidFill>
              </a:rPr>
              <a:t> также поддерживают конечные точки веб-служб SOAP и </a:t>
            </a:r>
            <a:r>
              <a:rPr lang="ru-RU" dirty="0" err="1">
                <a:solidFill>
                  <a:schemeClr val="tx2"/>
                </a:solidFill>
              </a:rPr>
              <a:t>RESTful</a:t>
            </a:r>
            <a:r>
              <a:rPr lang="ru-RU" dirty="0">
                <a:solidFill>
                  <a:schemeClr val="tx2"/>
                </a:solidFill>
              </a:rPr>
              <a:t>. Веб-приложения также могут содержать компоненты </a:t>
            </a:r>
            <a:r>
              <a:rPr lang="ru-RU" dirty="0" err="1" smtClean="0">
                <a:solidFill>
                  <a:schemeClr val="tx2"/>
                </a:solidFill>
              </a:rPr>
              <a:t>EJBLite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Контейнер </a:t>
            </a:r>
            <a:r>
              <a:rPr lang="ru-RU" dirty="0"/>
              <a:t>EJB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	</a:t>
            </a:r>
            <a:r>
              <a:rPr lang="ru-RU" b="1" dirty="0" smtClean="0">
                <a:solidFill>
                  <a:schemeClr val="tx2"/>
                </a:solidFill>
              </a:rPr>
              <a:t>Корпоративные </a:t>
            </a:r>
            <a:r>
              <a:rPr lang="ru-RU" b="1" dirty="0">
                <a:solidFill>
                  <a:schemeClr val="tx2"/>
                </a:solidFill>
              </a:rPr>
              <a:t>приложения </a:t>
            </a:r>
            <a:r>
              <a:rPr lang="ru-RU" dirty="0">
                <a:solidFill>
                  <a:schemeClr val="tx2"/>
                </a:solidFill>
              </a:rPr>
              <a:t>(созданные с помощью технологии </a:t>
            </a:r>
            <a:r>
              <a:rPr lang="ru-RU" dirty="0" err="1">
                <a:solidFill>
                  <a:schemeClr val="tx2"/>
                </a:solidFill>
              </a:rPr>
              <a:t>Enterprise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Java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Beans</a:t>
            </a:r>
            <a:r>
              <a:rPr lang="ru-RU" dirty="0">
                <a:solidFill>
                  <a:schemeClr val="tx2"/>
                </a:solidFill>
              </a:rPr>
              <a:t>, службы сообщений </a:t>
            </a:r>
            <a:r>
              <a:rPr lang="ru-RU" dirty="0" err="1">
                <a:solidFill>
                  <a:schemeClr val="tx2"/>
                </a:solidFill>
              </a:rPr>
              <a:t>Java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Message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Service</a:t>
            </a:r>
            <a:r>
              <a:rPr lang="ru-RU" dirty="0">
                <a:solidFill>
                  <a:schemeClr val="tx2"/>
                </a:solidFill>
              </a:rPr>
              <a:t>, интерфейса </a:t>
            </a:r>
            <a:r>
              <a:rPr lang="ru-RU" dirty="0" err="1">
                <a:solidFill>
                  <a:schemeClr val="tx2"/>
                </a:solidFill>
              </a:rPr>
              <a:t>Java</a:t>
            </a:r>
            <a:r>
              <a:rPr lang="ru-RU" dirty="0">
                <a:solidFill>
                  <a:schemeClr val="tx2"/>
                </a:solidFill>
              </a:rPr>
              <a:t> API для транзакций, асинхронных вызовов, службы времени, протоколов RMI-IIOP) </a:t>
            </a:r>
            <a:r>
              <a:rPr lang="ru-RU" dirty="0" smtClean="0">
                <a:solidFill>
                  <a:schemeClr val="tx2"/>
                </a:solidFill>
              </a:rPr>
              <a:t>выполняются </a:t>
            </a:r>
            <a:r>
              <a:rPr lang="ru-RU" dirty="0">
                <a:solidFill>
                  <a:schemeClr val="tx2"/>
                </a:solidFill>
              </a:rPr>
              <a:t>в контейнере EJB. Управляемые контейнером компоненты EJB служат для обработки транзакционной бизнес-логики. Доступ к ним может быть как локальным, так и удаленным по протоколу RMI (или HTTP для веб-служб SOAP и </a:t>
            </a:r>
            <a:r>
              <a:rPr lang="ru-RU" dirty="0" err="1">
                <a:solidFill>
                  <a:schemeClr val="tx2"/>
                </a:solidFill>
              </a:rPr>
              <a:t>RESTful</a:t>
            </a:r>
            <a:r>
              <a:rPr lang="ru-RU" dirty="0" smtClean="0">
                <a:solidFill>
                  <a:schemeClr val="tx2"/>
                </a:solidFill>
              </a:rPr>
              <a:t>).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Spri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DB33F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sz="8800" b="1"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6110</TotalTime>
  <Words>2187</Words>
  <Application>Microsoft Office PowerPoint</Application>
  <PresentationFormat>Произвольный</PresentationFormat>
  <Paragraphs>453</Paragraphs>
  <Slides>75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76" baseType="lpstr"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konstantin</dc:creator>
  <cp:lastModifiedBy>Кеглев Константин Николаевич</cp:lastModifiedBy>
  <cp:revision>249</cp:revision>
  <dcterms:created xsi:type="dcterms:W3CDTF">2017-11-04T08:55:33Z</dcterms:created>
  <dcterms:modified xsi:type="dcterms:W3CDTF">2019-03-20T14:56:12Z</dcterms:modified>
</cp:coreProperties>
</file>